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11"/>
    <p:restoredTop sz="50000"/>
  </p:normalViewPr>
  <p:slideViewPr>
    <p:cSldViewPr snapToGrid="0" snapToObjects="1">
      <p:cViewPr varScale="1">
        <p:scale>
          <a:sx n="37" d="100"/>
          <a:sy n="37" d="100"/>
        </p:scale>
        <p:origin x="14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B14C4-6492-F14C-BD0F-13B5C42D6D79}" type="datetimeFigureOut">
              <a:rPr lang="en-US" smtClean="0"/>
              <a:t>7/26/2016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BE8AE-C389-4147-A603-6F5F043AE664}" type="slidenum">
              <a:rPr lang="en-US" smtClean="0"/>
              <a:t>‹#›</a:t>
            </a:fld>
            <a:endParaRPr lang="en-US"/>
          </a:p>
        </p:txBody>
      </p:sp>
    </p:spTree>
    <p:extLst>
      <p:ext uri="{BB962C8B-B14F-4D97-AF65-F5344CB8AC3E}">
        <p14:creationId xmlns:p14="http://schemas.microsoft.com/office/powerpoint/2010/main" val="90603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BE8AE-C389-4147-A603-6F5F043AE664}" type="slidenum">
              <a:rPr lang="en-US" smtClean="0"/>
              <a:t>1</a:t>
            </a:fld>
            <a:endParaRPr lang="en-US"/>
          </a:p>
        </p:txBody>
      </p:sp>
    </p:spTree>
    <p:extLst>
      <p:ext uri="{BB962C8B-B14F-4D97-AF65-F5344CB8AC3E}">
        <p14:creationId xmlns:p14="http://schemas.microsoft.com/office/powerpoint/2010/main" val="2121978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424BA27-D10B-CE40-9C8A-822DF94F92DF}" type="slidenum">
              <a:rPr lang="en-US" altLang="en-US">
                <a:latin typeface="Arial" charset="0"/>
              </a:rPr>
              <a:pPr>
                <a:spcBef>
                  <a:spcPct val="0"/>
                </a:spcBef>
              </a:pPr>
              <a:t>29</a:t>
            </a:fld>
            <a:endParaRPr lang="en-US" altLang="en-US">
              <a:latin typeface="Arial" charset="0"/>
            </a:endParaRPr>
          </a:p>
        </p:txBody>
      </p:sp>
    </p:spTree>
    <p:extLst>
      <p:ext uri="{BB962C8B-B14F-4D97-AF65-F5344CB8AC3E}">
        <p14:creationId xmlns:p14="http://schemas.microsoft.com/office/powerpoint/2010/main" val="199933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E72E1624-AED3-2C43-BC14-FB70A23367F7}" type="slidenum">
              <a:rPr lang="en-US" altLang="en-US">
                <a:latin typeface="Arial" charset="0"/>
              </a:rPr>
              <a:pPr>
                <a:spcBef>
                  <a:spcPct val="0"/>
                </a:spcBef>
              </a:pPr>
              <a:t>31</a:t>
            </a:fld>
            <a:endParaRPr lang="en-US" altLang="en-US">
              <a:latin typeface="Arial" charset="0"/>
            </a:endParaRPr>
          </a:p>
        </p:txBody>
      </p:sp>
    </p:spTree>
    <p:extLst>
      <p:ext uri="{BB962C8B-B14F-4D97-AF65-F5344CB8AC3E}">
        <p14:creationId xmlns:p14="http://schemas.microsoft.com/office/powerpoint/2010/main" val="113902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EB10FE26-EE9E-1B4B-905C-2A331C18F227}" type="slidenum">
              <a:rPr lang="en-US" altLang="en-US">
                <a:latin typeface="Arial" charset="0"/>
              </a:rPr>
              <a:pPr>
                <a:spcBef>
                  <a:spcPct val="0"/>
                </a:spcBef>
              </a:pPr>
              <a:t>34</a:t>
            </a:fld>
            <a:endParaRPr lang="en-US" altLang="en-US">
              <a:latin typeface="Arial" charset="0"/>
            </a:endParaRPr>
          </a:p>
        </p:txBody>
      </p:sp>
    </p:spTree>
    <p:extLst>
      <p:ext uri="{BB962C8B-B14F-4D97-AF65-F5344CB8AC3E}">
        <p14:creationId xmlns:p14="http://schemas.microsoft.com/office/powerpoint/2010/main" val="88671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08D9E328-F79F-1641-BA06-A0468076E665}" type="slidenum">
              <a:rPr lang="en-US" altLang="en-US">
                <a:latin typeface="Arial" charset="0"/>
              </a:rPr>
              <a:pPr>
                <a:spcBef>
                  <a:spcPct val="0"/>
                </a:spcBef>
              </a:pPr>
              <a:t>37</a:t>
            </a:fld>
            <a:endParaRPr lang="en-US" altLang="en-US">
              <a:latin typeface="Arial" charset="0"/>
            </a:endParaRPr>
          </a:p>
        </p:txBody>
      </p:sp>
    </p:spTree>
    <p:extLst>
      <p:ext uri="{BB962C8B-B14F-4D97-AF65-F5344CB8AC3E}">
        <p14:creationId xmlns:p14="http://schemas.microsoft.com/office/powerpoint/2010/main" val="168270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F545B2D2-37F7-8F46-B09C-B2C28B5D5411}" type="slidenum">
              <a:rPr lang="en-US" altLang="en-US">
                <a:latin typeface="Arial" charset="0"/>
              </a:rPr>
              <a:pPr>
                <a:spcBef>
                  <a:spcPct val="0"/>
                </a:spcBef>
              </a:pPr>
              <a:t>39</a:t>
            </a:fld>
            <a:endParaRPr lang="en-US" altLang="en-US">
              <a:latin typeface="Arial" charset="0"/>
            </a:endParaRPr>
          </a:p>
        </p:txBody>
      </p:sp>
    </p:spTree>
    <p:extLst>
      <p:ext uri="{BB962C8B-B14F-4D97-AF65-F5344CB8AC3E}">
        <p14:creationId xmlns:p14="http://schemas.microsoft.com/office/powerpoint/2010/main" val="96080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BE8AE-C389-4147-A603-6F5F043AE664}" type="slidenum">
              <a:rPr lang="en-US" smtClean="0"/>
              <a:t>2</a:t>
            </a:fld>
            <a:endParaRPr lang="en-US"/>
          </a:p>
        </p:txBody>
      </p:sp>
    </p:spTree>
    <p:extLst>
      <p:ext uri="{BB962C8B-B14F-4D97-AF65-F5344CB8AC3E}">
        <p14:creationId xmlns:p14="http://schemas.microsoft.com/office/powerpoint/2010/main" val="9578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BE8AE-C389-4147-A603-6F5F043AE664}" type="slidenum">
              <a:rPr lang="en-US" smtClean="0"/>
              <a:t>3</a:t>
            </a:fld>
            <a:endParaRPr lang="en-US"/>
          </a:p>
        </p:txBody>
      </p:sp>
    </p:spTree>
    <p:extLst>
      <p:ext uri="{BB962C8B-B14F-4D97-AF65-F5344CB8AC3E}">
        <p14:creationId xmlns:p14="http://schemas.microsoft.com/office/powerpoint/2010/main" val="31144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BE8AE-C389-4147-A603-6F5F043AE664}" type="slidenum">
              <a:rPr lang="en-US" smtClean="0"/>
              <a:t>9</a:t>
            </a:fld>
            <a:endParaRPr lang="en-US"/>
          </a:p>
        </p:txBody>
      </p:sp>
    </p:spTree>
    <p:extLst>
      <p:ext uri="{BB962C8B-B14F-4D97-AF65-F5344CB8AC3E}">
        <p14:creationId xmlns:p14="http://schemas.microsoft.com/office/powerpoint/2010/main" val="64299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BE8AE-C389-4147-A603-6F5F043AE664}" type="slidenum">
              <a:rPr lang="en-US" smtClean="0"/>
              <a:t>10</a:t>
            </a:fld>
            <a:endParaRPr lang="en-US"/>
          </a:p>
        </p:txBody>
      </p:sp>
    </p:spTree>
    <p:extLst>
      <p:ext uri="{BB962C8B-B14F-4D97-AF65-F5344CB8AC3E}">
        <p14:creationId xmlns:p14="http://schemas.microsoft.com/office/powerpoint/2010/main" val="69740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F641ED9B-2979-2E4E-8A1B-36CAD77237B2}" type="slidenum">
              <a:rPr lang="en-US" altLang="en-US">
                <a:latin typeface="Arial" charset="0"/>
              </a:rPr>
              <a:pPr>
                <a:spcBef>
                  <a:spcPct val="0"/>
                </a:spcBef>
              </a:pPr>
              <a:t>23</a:t>
            </a:fld>
            <a:endParaRPr lang="en-US" altLang="en-US">
              <a:latin typeface="Arial" charset="0"/>
            </a:endParaRPr>
          </a:p>
        </p:txBody>
      </p:sp>
    </p:spTree>
    <p:extLst>
      <p:ext uri="{BB962C8B-B14F-4D97-AF65-F5344CB8AC3E}">
        <p14:creationId xmlns:p14="http://schemas.microsoft.com/office/powerpoint/2010/main" val="123764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BE8AE-C389-4147-A603-6F5F043AE664}" type="slidenum">
              <a:rPr lang="en-US" smtClean="0"/>
              <a:t>26</a:t>
            </a:fld>
            <a:endParaRPr lang="en-US"/>
          </a:p>
        </p:txBody>
      </p:sp>
    </p:spTree>
    <p:extLst>
      <p:ext uri="{BB962C8B-B14F-4D97-AF65-F5344CB8AC3E}">
        <p14:creationId xmlns:p14="http://schemas.microsoft.com/office/powerpoint/2010/main" val="362524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BE8AE-C389-4147-A603-6F5F043AE664}" type="slidenum">
              <a:rPr lang="en-US" smtClean="0"/>
              <a:t>27</a:t>
            </a:fld>
            <a:endParaRPr lang="en-US"/>
          </a:p>
        </p:txBody>
      </p:sp>
    </p:spTree>
    <p:extLst>
      <p:ext uri="{BB962C8B-B14F-4D97-AF65-F5344CB8AC3E}">
        <p14:creationId xmlns:p14="http://schemas.microsoft.com/office/powerpoint/2010/main" val="128519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E3DB07B6-9807-CC4E-A30C-F604E5462CDE}" type="slidenum">
              <a:rPr lang="en-US" altLang="en-US">
                <a:latin typeface="Arial" charset="0"/>
              </a:rPr>
              <a:pPr>
                <a:spcBef>
                  <a:spcPct val="0"/>
                </a:spcBef>
              </a:pPr>
              <a:t>28</a:t>
            </a:fld>
            <a:endParaRPr lang="en-US" altLang="en-US">
              <a:latin typeface="Arial" charset="0"/>
            </a:endParaRPr>
          </a:p>
        </p:txBody>
      </p:sp>
    </p:spTree>
    <p:extLst>
      <p:ext uri="{BB962C8B-B14F-4D97-AF65-F5344CB8AC3E}">
        <p14:creationId xmlns:p14="http://schemas.microsoft.com/office/powerpoint/2010/main" val="65099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5D042E-099E-B64A-96EF-D6C2A1402B9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51101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D042E-099E-B64A-96EF-D6C2A1402B90}"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109078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D042E-099E-B64A-96EF-D6C2A1402B9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1915437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E5D042E-099E-B64A-96EF-D6C2A1402B9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1975723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E5D042E-099E-B64A-96EF-D6C2A1402B9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1590042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D042E-099E-B64A-96EF-D6C2A1402B9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553979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D042E-099E-B64A-96EF-D6C2A1402B9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1384165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D042E-099E-B64A-96EF-D6C2A1402B9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2134358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D042E-099E-B64A-96EF-D6C2A1402B9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59122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D042E-099E-B64A-96EF-D6C2A1402B9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85443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D042E-099E-B64A-96EF-D6C2A1402B9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31341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D042E-099E-B64A-96EF-D6C2A1402B90}"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186709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5D042E-099E-B64A-96EF-D6C2A1402B90}" type="datetimeFigureOut">
              <a:rPr lang="en-US" smtClean="0"/>
              <a:t>7/26/2016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121538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5D042E-099E-B64A-96EF-D6C2A1402B90}" type="datetimeFigureOut">
              <a:rPr lang="en-US" smtClean="0"/>
              <a:t>7/26/2016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15877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D042E-099E-B64A-96EF-D6C2A1402B90}" type="datetimeFigureOut">
              <a:rPr lang="en-US" smtClean="0"/>
              <a:t>7/26/2016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135559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D042E-099E-B64A-96EF-D6C2A1402B90}"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78997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E5D042E-099E-B64A-96EF-D6C2A1402B90}" type="datetimeFigureOut">
              <a:rPr lang="en-US" smtClean="0"/>
              <a:t>7/26/2016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E7EB36F-C9FA-CD4E-9184-45F1447975D5}" type="slidenum">
              <a:rPr lang="en-US" smtClean="0"/>
              <a:t>‹#›</a:t>
            </a:fld>
            <a:endParaRPr lang="en-US"/>
          </a:p>
        </p:txBody>
      </p:sp>
    </p:spTree>
    <p:extLst>
      <p:ext uri="{BB962C8B-B14F-4D97-AF65-F5344CB8AC3E}">
        <p14:creationId xmlns:p14="http://schemas.microsoft.com/office/powerpoint/2010/main" val="139662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E5D042E-099E-B64A-96EF-D6C2A1402B90}" type="datetimeFigureOut">
              <a:rPr lang="en-US" smtClean="0"/>
              <a:t>7/26/2016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E7EB36F-C9FA-CD4E-9184-45F1447975D5}" type="slidenum">
              <a:rPr lang="en-US" smtClean="0"/>
              <a:t>‹#›</a:t>
            </a:fld>
            <a:endParaRPr lang="en-US"/>
          </a:p>
        </p:txBody>
      </p:sp>
    </p:spTree>
    <p:extLst>
      <p:ext uri="{BB962C8B-B14F-4D97-AF65-F5344CB8AC3E}">
        <p14:creationId xmlns:p14="http://schemas.microsoft.com/office/powerpoint/2010/main" val="486973951"/>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wgfiu_Mw87Q"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jthomas\Desktop\Seatbelt.mp4" TargetMode="External"/><Relationship Id="rId1" Type="http://schemas.microsoft.com/office/2007/relationships/media" Target="file:///C:\Users\jthomas\Desktop\Seatbelt.mp4" TargetMode="Externa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Alabama Driver Manual Ch. 3</a:t>
            </a:r>
            <a:endParaRPr lang="en-US" dirty="0"/>
          </a:p>
        </p:txBody>
      </p:sp>
      <p:sp>
        <p:nvSpPr>
          <p:cNvPr id="3" name="Subtitle 2"/>
          <p:cNvSpPr>
            <a:spLocks noGrp="1"/>
          </p:cNvSpPr>
          <p:nvPr>
            <p:ph type="subTitle" idx="1"/>
          </p:nvPr>
        </p:nvSpPr>
        <p:spPr/>
        <p:txBody>
          <a:bodyPr>
            <a:normAutofit/>
          </a:bodyPr>
          <a:lstStyle/>
          <a:p>
            <a:r>
              <a:rPr lang="en-US" sz="4400" dirty="0" smtClean="0"/>
              <a:t>The Driving Task</a:t>
            </a:r>
          </a:p>
        </p:txBody>
      </p:sp>
    </p:spTree>
    <p:extLst>
      <p:ext uri="{BB962C8B-B14F-4D97-AF65-F5344CB8AC3E}">
        <p14:creationId xmlns:p14="http://schemas.microsoft.com/office/powerpoint/2010/main" val="103354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83895"/>
          </a:xfrm>
        </p:spPr>
        <p:txBody>
          <a:bodyPr/>
          <a:lstStyle/>
          <a:p>
            <a:pPr algn="ctr"/>
            <a:r>
              <a:rPr lang="en-US" dirty="0" smtClean="0"/>
              <a:t>Curves</a:t>
            </a:r>
            <a:endParaRPr lang="en-US" dirty="0"/>
          </a:p>
        </p:txBody>
      </p:sp>
      <p:sp>
        <p:nvSpPr>
          <p:cNvPr id="3" name="Content Placeholder 2"/>
          <p:cNvSpPr>
            <a:spLocks noGrp="1"/>
          </p:cNvSpPr>
          <p:nvPr>
            <p:ph idx="1"/>
          </p:nvPr>
        </p:nvSpPr>
        <p:spPr/>
        <p:txBody>
          <a:bodyPr/>
          <a:lstStyle/>
          <a:p>
            <a:r>
              <a:rPr lang="en-US" altLang="en-US" dirty="0"/>
              <a:t>Slow down before entering curves because of the danger of running over the center line or leaving the roadway.</a:t>
            </a:r>
          </a:p>
          <a:p>
            <a:r>
              <a:rPr lang="en-US" altLang="en-US" dirty="0"/>
              <a:t>A driver should enter a curve slow enough to enable him to accelerate slightly when actually rounding the curve.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372484"/>
            <a:ext cx="2921898" cy="27124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413" y="372484"/>
            <a:ext cx="2025237" cy="2586580"/>
          </a:xfrm>
          <a:prstGeom prst="rect">
            <a:avLst/>
          </a:prstGeom>
        </p:spPr>
      </p:pic>
    </p:spTree>
    <p:extLst>
      <p:ext uri="{BB962C8B-B14F-4D97-AF65-F5344CB8AC3E}">
        <p14:creationId xmlns:p14="http://schemas.microsoft.com/office/powerpoint/2010/main" val="1872868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4000"/>
            <a:ext cx="8229600" cy="1143000"/>
          </a:xfrm>
        </p:spPr>
        <p:txBody>
          <a:bodyPr/>
          <a:lstStyle/>
          <a:p>
            <a:pPr marL="54864">
              <a:defRPr/>
            </a:pPr>
            <a:r>
              <a:rPr lang="en-US" dirty="0" smtClean="0">
                <a:solidFill>
                  <a:schemeClr val="tx2">
                    <a:tint val="100000"/>
                    <a:shade val="90000"/>
                    <a:satMod val="250000"/>
                    <a:alpha val="100000"/>
                  </a:schemeClr>
                </a:solidFill>
              </a:rPr>
              <a:t>Sharing the Road with Motorcycles</a:t>
            </a:r>
            <a:endParaRPr lang="en-US" dirty="0">
              <a:solidFill>
                <a:schemeClr val="tx2">
                  <a:tint val="100000"/>
                  <a:shade val="90000"/>
                  <a:satMod val="250000"/>
                  <a:alpha val="100000"/>
                </a:schemeClr>
              </a:solidFill>
            </a:endParaRPr>
          </a:p>
        </p:txBody>
      </p:sp>
      <p:sp>
        <p:nvSpPr>
          <p:cNvPr id="41987" name="Content Placeholder 2"/>
          <p:cNvSpPr>
            <a:spLocks noGrp="1"/>
          </p:cNvSpPr>
          <p:nvPr>
            <p:ph idx="1"/>
          </p:nvPr>
        </p:nvSpPr>
        <p:spPr>
          <a:xfrm>
            <a:off x="2342348" y="2060898"/>
            <a:ext cx="7511472" cy="4041162"/>
          </a:xfrm>
        </p:spPr>
        <p:txBody>
          <a:bodyPr/>
          <a:lstStyle/>
          <a:p>
            <a:pPr eaLnBrk="1" fontAlgn="auto" hangingPunct="1">
              <a:buFont typeface="Arial"/>
              <a:buChar char="•"/>
              <a:defRPr/>
            </a:pPr>
            <a:r>
              <a:rPr lang="en-US" altLang="en-US"/>
              <a:t>Operating a motorcycle safely in traffic requires special skills and knowledge.  </a:t>
            </a:r>
          </a:p>
          <a:p>
            <a:pPr eaLnBrk="1" fontAlgn="auto" hangingPunct="1">
              <a:buFont typeface="Arial"/>
              <a:buChar char="•"/>
              <a:defRPr/>
            </a:pPr>
            <a:r>
              <a:rPr lang="en-US" altLang="en-US"/>
              <a:t>Motorcycle accident statistics show that a substantial percentage of the accidents involve riders with limited experience.</a:t>
            </a:r>
          </a:p>
        </p:txBody>
      </p:sp>
      <p:pic>
        <p:nvPicPr>
          <p:cNvPr id="4" name="Picture 4" descr="bones"/>
          <p:cNvPicPr>
            <a:picLocks noChangeAspect="1" noChangeArrowheads="1"/>
          </p:cNvPicPr>
          <p:nvPr/>
        </p:nvPicPr>
        <p:blipFill>
          <a:blip r:embed="rId2">
            <a:extLst>
              <a:ext uri="{28A0092B-C50C-407E-A947-70E740481C1C}">
                <a14:useLocalDpi xmlns:a14="http://schemas.microsoft.com/office/drawing/2010/main" val="0"/>
              </a:ext>
            </a:extLst>
          </a:blip>
          <a:srcRect l="2109" t="13126" r="2109" b="16875"/>
          <a:stretch>
            <a:fillRect/>
          </a:stretch>
        </p:blipFill>
        <p:spPr bwMode="auto">
          <a:xfrm>
            <a:off x="2638698" y="5278498"/>
            <a:ext cx="4060825" cy="131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4000"/>
            <a:ext cx="8229600" cy="1143000"/>
          </a:xfrm>
        </p:spPr>
        <p:txBody>
          <a:bodyPr/>
          <a:lstStyle/>
          <a:p>
            <a:pPr marL="54864">
              <a:defRPr/>
            </a:pPr>
            <a:r>
              <a:rPr lang="en-US" dirty="0" smtClean="0">
                <a:solidFill>
                  <a:schemeClr val="tx2">
                    <a:tint val="100000"/>
                    <a:shade val="90000"/>
                    <a:satMod val="250000"/>
                    <a:alpha val="100000"/>
                  </a:schemeClr>
                </a:solidFill>
              </a:rPr>
              <a:t>Sharing the Road with Motorcycles</a:t>
            </a:r>
            <a:endParaRPr lang="en-US" dirty="0">
              <a:solidFill>
                <a:schemeClr val="tx2">
                  <a:tint val="100000"/>
                  <a:shade val="90000"/>
                  <a:satMod val="250000"/>
                  <a:alpha val="100000"/>
                </a:schemeClr>
              </a:solidFill>
            </a:endParaRPr>
          </a:p>
        </p:txBody>
      </p:sp>
      <p:sp>
        <p:nvSpPr>
          <p:cNvPr id="43011" name="Content Placeholder 2"/>
          <p:cNvSpPr>
            <a:spLocks noGrp="1"/>
          </p:cNvSpPr>
          <p:nvPr>
            <p:ph idx="1"/>
          </p:nvPr>
        </p:nvSpPr>
        <p:spPr>
          <a:xfrm>
            <a:off x="1981200" y="1066801"/>
            <a:ext cx="8229600" cy="4754563"/>
          </a:xfrm>
        </p:spPr>
        <p:txBody>
          <a:bodyPr/>
          <a:lstStyle/>
          <a:p>
            <a:pPr lvl="1" eaLnBrk="1" fontAlgn="auto" hangingPunct="1">
              <a:buFont typeface="Arial"/>
              <a:buChar char="•"/>
              <a:defRPr/>
            </a:pPr>
            <a:r>
              <a:rPr lang="en-US" altLang="en-US" sz="2000" dirty="0"/>
              <a:t>Motorcyclists have the same rights and responsibilities on public highways as other users.</a:t>
            </a:r>
          </a:p>
          <a:p>
            <a:pPr lvl="1" eaLnBrk="1" fontAlgn="auto" hangingPunct="1">
              <a:buFont typeface="Arial"/>
              <a:buChar char="•"/>
              <a:defRPr/>
            </a:pPr>
            <a:r>
              <a:rPr lang="en-US" altLang="en-US" sz="2000" dirty="0"/>
              <a:t>It is extremely important for other highway users to be aware of motorcycles and their operation.</a:t>
            </a:r>
          </a:p>
          <a:p>
            <a:pPr lvl="1" eaLnBrk="1" fontAlgn="auto" hangingPunct="1">
              <a:buFont typeface="Arial"/>
              <a:buChar char="•"/>
              <a:defRPr/>
            </a:pPr>
            <a:r>
              <a:rPr lang="en-US" altLang="en-US" sz="2000" dirty="0"/>
              <a:t>Statistics show that a substantial percentage of the accidents involve riders with limited experience.</a:t>
            </a:r>
          </a:p>
          <a:p>
            <a:pPr lvl="1" eaLnBrk="1" fontAlgn="auto" hangingPunct="1">
              <a:buFont typeface="Arial"/>
              <a:buChar char="•"/>
              <a:defRPr/>
            </a:pPr>
            <a:r>
              <a:rPr lang="en-US" altLang="en-US" sz="2000" dirty="0"/>
              <a:t>Motorcycles are harder to see than other users.</a:t>
            </a:r>
          </a:p>
          <a:p>
            <a:pPr lvl="2" eaLnBrk="1" fontAlgn="auto" hangingPunct="1">
              <a:buFont typeface="Arial"/>
              <a:buChar char="•"/>
              <a:defRPr/>
            </a:pPr>
            <a:r>
              <a:rPr lang="en-US" altLang="en-US" sz="2000" dirty="0"/>
              <a:t>Only about 2 feet wide (vehicles 5-6 feet wide)</a:t>
            </a:r>
          </a:p>
          <a:p>
            <a:pPr lvl="2" eaLnBrk="1" fontAlgn="auto" hangingPunct="1">
              <a:buFont typeface="Arial"/>
              <a:buChar char="•"/>
              <a:defRPr/>
            </a:pPr>
            <a:r>
              <a:rPr lang="en-US" altLang="en-US" sz="2000" dirty="0"/>
              <a:t>Distance is harder to judge</a:t>
            </a:r>
          </a:p>
          <a:p>
            <a:pPr lvl="2" eaLnBrk="1" fontAlgn="auto" hangingPunct="1">
              <a:buFont typeface="Arial"/>
              <a:buChar char="•"/>
              <a:defRPr/>
            </a:pPr>
            <a:r>
              <a:rPr lang="en-US" altLang="en-US" sz="2000" dirty="0"/>
              <a:t>Harder to determine speed of motorcycles</a:t>
            </a:r>
          </a:p>
        </p:txBody>
      </p:sp>
      <p:pic>
        <p:nvPicPr>
          <p:cNvPr id="8196" name="Picture 4" descr="bones"/>
          <p:cNvPicPr>
            <a:picLocks noChangeAspect="1" noChangeArrowheads="1"/>
          </p:cNvPicPr>
          <p:nvPr/>
        </p:nvPicPr>
        <p:blipFill>
          <a:blip r:embed="rId2">
            <a:extLst>
              <a:ext uri="{28A0092B-C50C-407E-A947-70E740481C1C}">
                <a14:useLocalDpi xmlns:a14="http://schemas.microsoft.com/office/drawing/2010/main" val="0"/>
              </a:ext>
            </a:extLst>
          </a:blip>
          <a:srcRect l="2109" t="13126" r="2109" b="16875"/>
          <a:stretch>
            <a:fillRect/>
          </a:stretch>
        </p:blipFill>
        <p:spPr bwMode="auto">
          <a:xfrm>
            <a:off x="6400801" y="5538650"/>
            <a:ext cx="4060825" cy="131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274638"/>
            <a:ext cx="8229600" cy="563562"/>
          </a:xfrm>
        </p:spPr>
        <p:txBody>
          <a:bodyPr>
            <a:normAutofit fontScale="90000"/>
          </a:bodyPr>
          <a:lstStyle/>
          <a:p>
            <a:pPr>
              <a:defRPr/>
            </a:pPr>
            <a:r>
              <a:rPr lang="en-US" altLang="en-US" smtClean="0"/>
              <a:t>Sharing the Road with Motorcycles</a:t>
            </a:r>
          </a:p>
        </p:txBody>
      </p:sp>
      <p:sp>
        <p:nvSpPr>
          <p:cNvPr id="44035" name="Content Placeholder 2"/>
          <p:cNvSpPr>
            <a:spLocks noGrp="1"/>
          </p:cNvSpPr>
          <p:nvPr>
            <p:ph idx="1"/>
          </p:nvPr>
        </p:nvSpPr>
        <p:spPr>
          <a:xfrm>
            <a:off x="1981200" y="838200"/>
            <a:ext cx="8229600" cy="5715000"/>
          </a:xfrm>
        </p:spPr>
        <p:txBody>
          <a:bodyPr/>
          <a:lstStyle/>
          <a:p>
            <a:pPr eaLnBrk="1" fontAlgn="auto" hangingPunct="1">
              <a:buFont typeface="Arial"/>
              <a:buChar char="•"/>
              <a:defRPr/>
            </a:pPr>
            <a:r>
              <a:rPr lang="en-US" altLang="en-US"/>
              <a:t>Drivers turning left in front of motorcycles  account for a large percentage of car/cycle accidents.</a:t>
            </a:r>
          </a:p>
          <a:p>
            <a:pPr eaLnBrk="1" fontAlgn="auto" hangingPunct="1">
              <a:buFont typeface="Arial"/>
              <a:buChar char="•"/>
              <a:defRPr/>
            </a:pPr>
            <a:r>
              <a:rPr lang="en-US" altLang="en-US"/>
              <a:t>LOOK AND LOOK AGAIN for motorcycles and make sure you have enough room to make left turn safely.</a:t>
            </a:r>
          </a:p>
          <a:p>
            <a:pPr eaLnBrk="1" fontAlgn="auto" hangingPunct="1">
              <a:buFont typeface="Arial"/>
              <a:buChar char="•"/>
              <a:defRPr/>
            </a:pPr>
            <a:r>
              <a:rPr lang="en-US" altLang="en-US"/>
              <a:t>Motorcycle turn signals are not automatic self canceling – </a:t>
            </a:r>
            <a:r>
              <a:rPr lang="en-US" altLang="en-US" b="1" u="sng"/>
              <a:t>make sure they are turning </a:t>
            </a:r>
            <a:r>
              <a:rPr lang="en-US" altLang="en-US"/>
              <a:t>before passing or turning in front of them.</a:t>
            </a:r>
          </a:p>
          <a:p>
            <a:pPr eaLnBrk="1" fontAlgn="auto" hangingPunct="1">
              <a:buFont typeface="Arial"/>
              <a:buChar char="•"/>
              <a:defRPr/>
            </a:pPr>
            <a:r>
              <a:rPr lang="en-US" altLang="en-US"/>
              <a:t>Do not follow too closely – stay at least 2 seconds away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4000"/>
            <a:ext cx="8229600" cy="1143000"/>
          </a:xfrm>
        </p:spPr>
        <p:txBody>
          <a:bodyPr/>
          <a:lstStyle/>
          <a:p>
            <a:pPr marL="54864">
              <a:defRPr/>
            </a:pPr>
            <a:r>
              <a:rPr lang="en-US" dirty="0" smtClean="0">
                <a:solidFill>
                  <a:schemeClr val="tx2">
                    <a:tint val="100000"/>
                    <a:shade val="90000"/>
                    <a:satMod val="250000"/>
                    <a:alpha val="100000"/>
                  </a:schemeClr>
                </a:solidFill>
              </a:rPr>
              <a:t>Sharing the Road with Motorcycles</a:t>
            </a:r>
            <a:endParaRPr lang="en-US" dirty="0">
              <a:solidFill>
                <a:schemeClr val="tx2">
                  <a:tint val="100000"/>
                  <a:shade val="90000"/>
                  <a:satMod val="250000"/>
                  <a:alpha val="100000"/>
                </a:schemeClr>
              </a:solidFill>
            </a:endParaRPr>
          </a:p>
        </p:txBody>
      </p:sp>
      <p:sp>
        <p:nvSpPr>
          <p:cNvPr id="45059" name="Content Placeholder 2"/>
          <p:cNvSpPr>
            <a:spLocks noGrp="1"/>
          </p:cNvSpPr>
          <p:nvPr>
            <p:ph idx="1"/>
          </p:nvPr>
        </p:nvSpPr>
        <p:spPr>
          <a:xfrm>
            <a:off x="2342348" y="2060898"/>
            <a:ext cx="7511472" cy="4041162"/>
          </a:xfrm>
        </p:spPr>
        <p:txBody>
          <a:bodyPr/>
          <a:lstStyle/>
          <a:p>
            <a:pPr lvl="1" eaLnBrk="1" fontAlgn="auto" hangingPunct="1">
              <a:buFont typeface="Arial"/>
              <a:buChar char="•"/>
              <a:defRPr/>
            </a:pPr>
            <a:r>
              <a:rPr lang="en-US" altLang="en-US"/>
              <a:t>All motorcycles are entitled to full use of traffic lanes.</a:t>
            </a:r>
          </a:p>
          <a:p>
            <a:pPr lvl="1" eaLnBrk="1" fontAlgn="auto" hangingPunct="1">
              <a:buFont typeface="Arial"/>
              <a:buChar char="•"/>
              <a:defRPr/>
            </a:pPr>
            <a:r>
              <a:rPr lang="en-US" altLang="en-US"/>
              <a:t>Good cyclists constantly change positions within their lane to maximize being seen by other users.</a:t>
            </a:r>
          </a:p>
          <a:p>
            <a:pPr lvl="1" eaLnBrk="1" fontAlgn="auto" hangingPunct="1">
              <a:buFont typeface="Arial"/>
              <a:buChar char="•"/>
              <a:defRPr/>
            </a:pPr>
            <a:r>
              <a:rPr lang="en-US" altLang="en-US"/>
              <a:t>The operator of a motorcycle shall not overtake and pass another vehicle in the same lane, nor should a driver</a:t>
            </a:r>
          </a:p>
          <a:p>
            <a:pPr lvl="1" eaLnBrk="1" fontAlgn="auto" hangingPunct="1">
              <a:buFont typeface="Arial"/>
              <a:buChar char="•"/>
              <a:defRPr/>
            </a:pPr>
            <a:r>
              <a:rPr lang="en-US" altLang="en-US"/>
              <a:t>No person shall operate a motorcycle between lanes of traffic.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342348" y="596018"/>
            <a:ext cx="7511473" cy="1312480"/>
          </a:xfrm>
        </p:spPr>
        <p:txBody>
          <a:bodyPr/>
          <a:lstStyle/>
          <a:p>
            <a:pPr>
              <a:defRPr/>
            </a:pPr>
            <a:r>
              <a:rPr lang="en-US" altLang="en-US"/>
              <a:t>Sharing the  Road with Motorcycles</a:t>
            </a:r>
          </a:p>
        </p:txBody>
      </p:sp>
      <p:sp>
        <p:nvSpPr>
          <p:cNvPr id="46083" name="Content Placeholder 2"/>
          <p:cNvSpPr>
            <a:spLocks noGrp="1"/>
          </p:cNvSpPr>
          <p:nvPr>
            <p:ph idx="1"/>
          </p:nvPr>
        </p:nvSpPr>
        <p:spPr>
          <a:xfrm>
            <a:off x="2342348" y="2060898"/>
            <a:ext cx="7511472" cy="4041162"/>
          </a:xfrm>
        </p:spPr>
        <p:txBody>
          <a:bodyPr/>
          <a:lstStyle/>
          <a:p>
            <a:pPr eaLnBrk="1" fontAlgn="auto" hangingPunct="1">
              <a:buFont typeface="Arial"/>
              <a:buChar char="•"/>
              <a:defRPr/>
            </a:pPr>
            <a:r>
              <a:rPr lang="en-US" altLang="en-US"/>
              <a:t>Inclement weather and slippery surfaces are a real problem for motorcycles.</a:t>
            </a:r>
          </a:p>
          <a:p>
            <a:pPr eaLnBrk="1" fontAlgn="auto" hangingPunct="1">
              <a:buFont typeface="Arial"/>
              <a:buChar char="•"/>
              <a:defRPr/>
            </a:pPr>
            <a:r>
              <a:rPr lang="en-US" altLang="en-US"/>
              <a:t>Allow more following distance for motorcycles when it is dark, raining or the road surface is wet and slippery.</a:t>
            </a:r>
          </a:p>
          <a:p>
            <a:pPr eaLnBrk="1" fontAlgn="auto" hangingPunct="1">
              <a:buFont typeface="Arial"/>
              <a:buChar char="•"/>
              <a:defRPr/>
            </a:pPr>
            <a:r>
              <a:rPr lang="en-US" altLang="en-US"/>
              <a:t>Rain, wind, dust and smog can affect the cyclist’s vision.</a:t>
            </a:r>
          </a:p>
          <a:p>
            <a:pPr eaLnBrk="1" fontAlgn="auto" hangingPunct="1">
              <a:buFont typeface="Arial"/>
              <a:buChar char="•"/>
              <a:defRPr/>
            </a:pPr>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342348" y="596018"/>
            <a:ext cx="7511473" cy="1312480"/>
          </a:xfrm>
        </p:spPr>
        <p:txBody>
          <a:bodyPr/>
          <a:lstStyle/>
          <a:p>
            <a:pPr>
              <a:defRPr/>
            </a:pPr>
            <a:r>
              <a:rPr lang="en-US" altLang="en-US"/>
              <a:t>Sharing the Road with Motorcycles</a:t>
            </a:r>
          </a:p>
        </p:txBody>
      </p:sp>
      <p:sp>
        <p:nvSpPr>
          <p:cNvPr id="30723" name="Content Placeholder 2"/>
          <p:cNvSpPr>
            <a:spLocks noGrp="1"/>
          </p:cNvSpPr>
          <p:nvPr>
            <p:ph idx="1"/>
          </p:nvPr>
        </p:nvSpPr>
        <p:spPr>
          <a:xfrm>
            <a:off x="2133600" y="1752600"/>
            <a:ext cx="8077200" cy="5105400"/>
          </a:xfrm>
        </p:spPr>
        <p:txBody>
          <a:bodyPr>
            <a:normAutofit fontScale="92500" lnSpcReduction="10000"/>
          </a:bodyPr>
          <a:lstStyle/>
          <a:p>
            <a:pPr>
              <a:spcAft>
                <a:spcPts val="0"/>
              </a:spcAft>
              <a:defRPr/>
            </a:pPr>
            <a:r>
              <a:rPr lang="en-US" altLang="en-US" sz="2400" dirty="0">
                <a:solidFill>
                  <a:schemeClr val="tx1">
                    <a:lumMod val="75000"/>
                    <a:lumOff val="25000"/>
                  </a:schemeClr>
                </a:solidFill>
              </a:rPr>
              <a:t>Cross winds can be hazardous to motorcyclists.</a:t>
            </a:r>
          </a:p>
          <a:p>
            <a:pPr>
              <a:spcAft>
                <a:spcPts val="0"/>
              </a:spcAft>
              <a:defRPr/>
            </a:pPr>
            <a:r>
              <a:rPr lang="en-US" altLang="en-US" sz="2400" dirty="0">
                <a:solidFill>
                  <a:schemeClr val="tx1">
                    <a:lumMod val="75000"/>
                    <a:lumOff val="25000"/>
                  </a:schemeClr>
                </a:solidFill>
              </a:rPr>
              <a:t>Windy conditions can actually move a motorcycle out of its lane of travel.</a:t>
            </a:r>
          </a:p>
          <a:p>
            <a:pPr>
              <a:spcAft>
                <a:spcPts val="0"/>
              </a:spcAft>
              <a:defRPr/>
            </a:pPr>
            <a:r>
              <a:rPr lang="en-US" altLang="en-US" sz="2400" dirty="0">
                <a:solidFill>
                  <a:schemeClr val="tx1">
                    <a:lumMod val="75000"/>
                    <a:lumOff val="25000"/>
                  </a:schemeClr>
                </a:solidFill>
              </a:rPr>
              <a:t>Open areas, bridges, and fast moving trucks can create windblasts.</a:t>
            </a:r>
          </a:p>
          <a:p>
            <a:pPr>
              <a:spcAft>
                <a:spcPts val="0"/>
              </a:spcAft>
              <a:defRPr/>
            </a:pPr>
            <a:r>
              <a:rPr lang="en-US" altLang="en-US" sz="2400" dirty="0">
                <a:solidFill>
                  <a:schemeClr val="tx1">
                    <a:lumMod val="75000"/>
                    <a:lumOff val="25000"/>
                  </a:schemeClr>
                </a:solidFill>
              </a:rPr>
              <a:t>Gravel, debris, pavement seams, small animals and, even, manhole covers can cause a cyclist to change speed or direction.</a:t>
            </a:r>
          </a:p>
          <a:p>
            <a:pPr>
              <a:spcAft>
                <a:spcPts val="0"/>
              </a:spcAft>
              <a:defRPr/>
            </a:pPr>
            <a:r>
              <a:rPr lang="en-US" altLang="en-US" sz="2400" dirty="0">
                <a:solidFill>
                  <a:schemeClr val="tx1">
                    <a:lumMod val="75000"/>
                    <a:lumOff val="25000"/>
                  </a:schemeClr>
                </a:solidFill>
              </a:rPr>
              <a:t>Railroad crossings, grated bridges, and grooved pavement can cause a cyclists to adjust speed and lane position.</a:t>
            </a:r>
          </a:p>
          <a:p>
            <a:pPr>
              <a:spcAft>
                <a:spcPts val="0"/>
              </a:spcAft>
              <a:buNone/>
              <a:defRPr/>
            </a:pPr>
            <a:r>
              <a:rPr lang="en-US" altLang="en-US" sz="2400" dirty="0">
                <a:solidFill>
                  <a:schemeClr val="tx1">
                    <a:lumMod val="75000"/>
                    <a:lumOff val="25000"/>
                  </a:schemeClr>
                </a:solidFill>
              </a:rPr>
              <a:t>Regardless of fault, the motorcyclist is usually the loser in an accident.  It is important for the driver to always be alert for a motorcycle.</a:t>
            </a:r>
          </a:p>
          <a:p>
            <a:pPr>
              <a:spcAft>
                <a:spcPts val="0"/>
              </a:spcAft>
              <a:buNone/>
              <a:defRPr/>
            </a:pPr>
            <a:endParaRPr lang="en-US" altLang="en-US" sz="2400" dirty="0">
              <a:solidFill>
                <a:schemeClr val="tx1">
                  <a:lumMod val="75000"/>
                  <a:lumOff val="25000"/>
                </a:schemeClr>
              </a:solidFill>
            </a:endParaRPr>
          </a:p>
          <a:p>
            <a:pPr>
              <a:spcAft>
                <a:spcPts val="0"/>
              </a:spcAft>
              <a:defRPr/>
            </a:pPr>
            <a:endParaRPr lang="en-US" altLang="en-US"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4000"/>
            <a:ext cx="8229600" cy="1143000"/>
          </a:xfrm>
        </p:spPr>
        <p:txBody>
          <a:bodyPr/>
          <a:lstStyle/>
          <a:p>
            <a:pPr marL="54864">
              <a:defRPr/>
            </a:pPr>
            <a:r>
              <a:rPr lang="en-US" dirty="0" smtClean="0">
                <a:solidFill>
                  <a:schemeClr val="tx2">
                    <a:tint val="100000"/>
                    <a:shade val="90000"/>
                    <a:satMod val="250000"/>
                    <a:alpha val="100000"/>
                  </a:schemeClr>
                </a:solidFill>
              </a:rPr>
              <a:t>Motorcycle Safety</a:t>
            </a:r>
            <a:endParaRPr lang="en-US" dirty="0">
              <a:solidFill>
                <a:schemeClr val="tx2">
                  <a:tint val="100000"/>
                  <a:shade val="90000"/>
                  <a:satMod val="250000"/>
                  <a:alpha val="100000"/>
                </a:schemeClr>
              </a:solidFill>
            </a:endParaRPr>
          </a:p>
        </p:txBody>
      </p:sp>
      <p:sp>
        <p:nvSpPr>
          <p:cNvPr id="48131" name="Content Placeholder 2"/>
          <p:cNvSpPr>
            <a:spLocks noGrp="1"/>
          </p:cNvSpPr>
          <p:nvPr>
            <p:ph idx="1"/>
          </p:nvPr>
        </p:nvSpPr>
        <p:spPr>
          <a:xfrm>
            <a:off x="2342348" y="2060898"/>
            <a:ext cx="7511472" cy="4041162"/>
          </a:xfrm>
        </p:spPr>
        <p:txBody>
          <a:bodyPr/>
          <a:lstStyle/>
          <a:p>
            <a:pPr eaLnBrk="1" fontAlgn="auto" hangingPunct="1">
              <a:spcBef>
                <a:spcPct val="0"/>
              </a:spcBef>
              <a:buFont typeface="Wingdings 2" charset="2"/>
              <a:buChar char=""/>
              <a:defRPr/>
            </a:pPr>
            <a:r>
              <a:rPr lang="en-US" altLang="en-US"/>
              <a:t>Under Alabama law motorcycles must follow these laws:</a:t>
            </a:r>
          </a:p>
          <a:p>
            <a:pPr marL="639763" lvl="1">
              <a:buFont typeface="Arial" charset="0"/>
              <a:buChar char="–"/>
              <a:defRPr/>
            </a:pPr>
            <a:r>
              <a:rPr lang="en-US" altLang="en-US"/>
              <a:t>You cannot carry another person unless your cycle has separate foot pegs for that rider.</a:t>
            </a:r>
          </a:p>
          <a:p>
            <a:pPr marL="639763" lvl="1">
              <a:buFont typeface="Arial" charset="0"/>
              <a:buChar char="–"/>
              <a:defRPr/>
            </a:pPr>
            <a:r>
              <a:rPr lang="en-US" altLang="en-US"/>
              <a:t>Cyclists shall not ride while carrying anything (box, package, object, etc.) that would keep them from having both hands on the handlebars at all times.</a:t>
            </a:r>
          </a:p>
          <a:p>
            <a:pPr marL="639763" lvl="1">
              <a:buFont typeface="Arial" charset="0"/>
              <a:buChar char="–"/>
              <a:defRPr/>
            </a:pPr>
            <a:r>
              <a:rPr lang="en-US" altLang="en-US"/>
              <a:t>No person may ride a motorcycle on any street or highway in the state of  Alabama without a helmet approved by a national safety organization.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pPr marL="54864">
              <a:defRPr/>
            </a:pPr>
            <a:r>
              <a:rPr lang="en-US" dirty="0" smtClean="0">
                <a:solidFill>
                  <a:schemeClr val="tx2">
                    <a:tint val="100000"/>
                    <a:shade val="90000"/>
                    <a:satMod val="250000"/>
                    <a:alpha val="100000"/>
                  </a:schemeClr>
                </a:solidFill>
              </a:rPr>
              <a:t>Safety Rules</a:t>
            </a:r>
            <a:endParaRPr lang="en-US" dirty="0">
              <a:solidFill>
                <a:schemeClr val="tx2">
                  <a:tint val="100000"/>
                  <a:shade val="90000"/>
                  <a:satMod val="250000"/>
                  <a:alpha val="100000"/>
                </a:schemeClr>
              </a:solidFill>
            </a:endParaRPr>
          </a:p>
        </p:txBody>
      </p:sp>
      <p:sp>
        <p:nvSpPr>
          <p:cNvPr id="49155" name="Content Placeholder 2"/>
          <p:cNvSpPr>
            <a:spLocks noGrp="1"/>
          </p:cNvSpPr>
          <p:nvPr>
            <p:ph idx="1"/>
          </p:nvPr>
        </p:nvSpPr>
        <p:spPr>
          <a:xfrm>
            <a:off x="1985963" y="1447800"/>
            <a:ext cx="8229600" cy="4876800"/>
          </a:xfrm>
        </p:spPr>
        <p:txBody>
          <a:bodyPr/>
          <a:lstStyle/>
          <a:p>
            <a:pPr eaLnBrk="1" fontAlgn="auto" hangingPunct="1">
              <a:spcBef>
                <a:spcPct val="0"/>
              </a:spcBef>
              <a:buFont typeface="Wingdings 2" charset="2"/>
              <a:buChar char=""/>
              <a:defRPr/>
            </a:pPr>
            <a:r>
              <a:rPr lang="en-US" altLang="en-US"/>
              <a:t>Wind blast from oncoming vehicles can be much greater than you think.  Get ready for it.</a:t>
            </a:r>
          </a:p>
          <a:p>
            <a:pPr eaLnBrk="1" fontAlgn="auto" hangingPunct="1">
              <a:spcBef>
                <a:spcPct val="0"/>
              </a:spcBef>
              <a:buFont typeface="Wingdings 2" charset="2"/>
              <a:buChar char=""/>
              <a:defRPr/>
            </a:pPr>
            <a:endParaRPr lang="en-US" altLang="en-US"/>
          </a:p>
          <a:p>
            <a:pPr eaLnBrk="1" fontAlgn="auto" hangingPunct="1">
              <a:spcBef>
                <a:spcPct val="0"/>
              </a:spcBef>
              <a:buFont typeface="Wingdings 2" charset="2"/>
              <a:buChar char=""/>
              <a:defRPr/>
            </a:pPr>
            <a:r>
              <a:rPr lang="en-US" altLang="en-US"/>
              <a:t>Railroad tracks and metal bridges will give you trouble not felt in enclosed vehicles.</a:t>
            </a:r>
          </a:p>
          <a:p>
            <a:pPr eaLnBrk="1" fontAlgn="auto" hangingPunct="1">
              <a:spcBef>
                <a:spcPct val="0"/>
              </a:spcBef>
              <a:buFont typeface="Wingdings 2" charset="2"/>
              <a:buChar char=""/>
              <a:defRPr/>
            </a:pPr>
            <a:endParaRPr lang="en-US" altLang="en-US"/>
          </a:p>
          <a:p>
            <a:pPr eaLnBrk="1" fontAlgn="auto" hangingPunct="1">
              <a:spcBef>
                <a:spcPct val="0"/>
              </a:spcBef>
              <a:buFont typeface="Wingdings 2" charset="2"/>
              <a:buChar char=""/>
              <a:defRPr/>
            </a:pPr>
            <a:r>
              <a:rPr lang="en-US" altLang="en-US"/>
              <a:t>Instruct your passengers about how to ride with you.   New riders may not understand about things such as:</a:t>
            </a:r>
          </a:p>
          <a:p>
            <a:pPr marL="639763" lvl="1">
              <a:buFont typeface="Arial" charset="0"/>
              <a:buChar char="–"/>
              <a:defRPr/>
            </a:pPr>
            <a:r>
              <a:rPr lang="en-US" altLang="en-US"/>
              <a:t>Leaning in curves</a:t>
            </a:r>
          </a:p>
          <a:p>
            <a:pPr marL="639763" lvl="1">
              <a:buFont typeface="Arial" charset="0"/>
              <a:buChar char="–"/>
              <a:defRPr/>
            </a:pPr>
            <a:r>
              <a:rPr lang="en-US" altLang="en-US"/>
              <a:t>How to hold on</a:t>
            </a:r>
          </a:p>
          <a:p>
            <a:pPr marL="639763" lvl="1">
              <a:buFont typeface="Arial" charset="0"/>
              <a:buChar char="–"/>
              <a:defRPr/>
            </a:pPr>
            <a:r>
              <a:rPr lang="en-US" altLang="en-US"/>
              <a:t>Where their feet should go</a:t>
            </a:r>
          </a:p>
          <a:p>
            <a:pPr marL="639763" lvl="1">
              <a:buFont typeface="Arial" charset="0"/>
              <a:buChar char="–"/>
              <a:defRPr/>
            </a:pPr>
            <a:r>
              <a:rPr lang="en-US" altLang="en-US"/>
              <a:t>Talking</a:t>
            </a:r>
          </a:p>
          <a:p>
            <a:pPr marL="639763" lvl="1">
              <a:buFont typeface="Arial" charset="0"/>
              <a:buChar char="–"/>
              <a:defRPr/>
            </a:pP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4000"/>
            <a:ext cx="8229600" cy="1143000"/>
          </a:xfrm>
        </p:spPr>
        <p:txBody>
          <a:bodyPr/>
          <a:lstStyle/>
          <a:p>
            <a:pPr marL="54864">
              <a:defRPr/>
            </a:pPr>
            <a:r>
              <a:rPr lang="en-US" dirty="0" smtClean="0">
                <a:solidFill>
                  <a:schemeClr val="tx2">
                    <a:tint val="100000"/>
                    <a:shade val="90000"/>
                    <a:satMod val="250000"/>
                    <a:alpha val="100000"/>
                  </a:schemeClr>
                </a:solidFill>
              </a:rPr>
              <a:t>OTHER HIGHWAY USERS</a:t>
            </a:r>
            <a:endParaRPr lang="en-US" dirty="0">
              <a:solidFill>
                <a:schemeClr val="tx2">
                  <a:tint val="100000"/>
                  <a:shade val="90000"/>
                  <a:satMod val="250000"/>
                  <a:alpha val="100000"/>
                </a:schemeClr>
              </a:solidFill>
            </a:endParaRPr>
          </a:p>
        </p:txBody>
      </p:sp>
      <p:sp>
        <p:nvSpPr>
          <p:cNvPr id="50179" name="Content Placeholder 2"/>
          <p:cNvSpPr>
            <a:spLocks noGrp="1"/>
          </p:cNvSpPr>
          <p:nvPr>
            <p:ph idx="1"/>
          </p:nvPr>
        </p:nvSpPr>
        <p:spPr>
          <a:xfrm>
            <a:off x="2342348" y="2060898"/>
            <a:ext cx="7511472" cy="4041162"/>
          </a:xfrm>
        </p:spPr>
        <p:txBody>
          <a:bodyPr/>
          <a:lstStyle/>
          <a:p>
            <a:pPr eaLnBrk="1" fontAlgn="auto" hangingPunct="1">
              <a:buFont typeface="Arial"/>
              <a:buChar char="•"/>
              <a:defRPr/>
            </a:pPr>
            <a:r>
              <a:rPr lang="en-US" altLang="en-US"/>
              <a:t>Other highway users often don’t see you in their normal search pattern.  </a:t>
            </a:r>
            <a:r>
              <a:rPr lang="en-US" altLang="en-US" b="1"/>
              <a:t>Make your self as visible as possible!!!!!</a:t>
            </a:r>
          </a:p>
          <a:p>
            <a:pPr eaLnBrk="1" fontAlgn="auto" hangingPunct="1">
              <a:buFont typeface="Arial"/>
              <a:buChar char="•"/>
              <a:defRPr/>
            </a:pPr>
            <a:r>
              <a:rPr lang="en-US" altLang="en-US"/>
              <a:t>Never drive your cycle in other vehicles blind spots.</a:t>
            </a:r>
          </a:p>
          <a:p>
            <a:pPr eaLnBrk="1" fontAlgn="auto" hangingPunct="1">
              <a:buFont typeface="Arial"/>
              <a:buChar char="•"/>
              <a:defRPr/>
            </a:pPr>
            <a:r>
              <a:rPr lang="en-US" altLang="en-US"/>
              <a:t>The center of the lane is the safest place to ride, it allows drivers of enclosed vehicles to see you in their rear view mirrors.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Driving Task</a:t>
            </a:r>
            <a:endParaRPr lang="en-US" dirty="0"/>
          </a:p>
        </p:txBody>
      </p:sp>
      <p:sp>
        <p:nvSpPr>
          <p:cNvPr id="3" name="Content Placeholder 2"/>
          <p:cNvSpPr>
            <a:spLocks noGrp="1"/>
          </p:cNvSpPr>
          <p:nvPr>
            <p:ph idx="1"/>
          </p:nvPr>
        </p:nvSpPr>
        <p:spPr>
          <a:xfrm>
            <a:off x="838200" y="1690688"/>
            <a:ext cx="10515600" cy="4486274"/>
          </a:xfrm>
        </p:spPr>
        <p:txBody>
          <a:bodyPr/>
          <a:lstStyle/>
          <a:p>
            <a:r>
              <a:rPr lang="en-US" dirty="0" smtClean="0"/>
              <a:t>Driving a motor vehicle is a serious responsibility not only to you, but all others on the road</a:t>
            </a:r>
          </a:p>
          <a:p>
            <a:endParaRPr lang="en-US" dirty="0" smtClean="0"/>
          </a:p>
          <a:p>
            <a:r>
              <a:rPr lang="en-US" dirty="0" smtClean="0"/>
              <a:t>To be a good, safe driver you must know the rules and respect them, know and follow proper driving procedures, and have a good attitude</a:t>
            </a:r>
          </a:p>
          <a:p>
            <a:endParaRPr lang="en-US" dirty="0" smtClean="0"/>
          </a:p>
          <a:p>
            <a:r>
              <a:rPr lang="en-US" dirty="0" smtClean="0"/>
              <a:t>Courtesy towards others should be practiced at all times.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511" y="4253022"/>
            <a:ext cx="3508745" cy="2339163"/>
          </a:xfrm>
          <a:prstGeom prst="rect">
            <a:avLst/>
          </a:prstGeom>
        </p:spPr>
      </p:pic>
    </p:spTree>
    <p:extLst>
      <p:ext uri="{BB962C8B-B14F-4D97-AF65-F5344CB8AC3E}">
        <p14:creationId xmlns:p14="http://schemas.microsoft.com/office/powerpoint/2010/main" val="1147315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4000"/>
            <a:ext cx="8229600" cy="1143000"/>
          </a:xfrm>
        </p:spPr>
        <p:txBody>
          <a:bodyPr/>
          <a:lstStyle/>
          <a:p>
            <a:pPr marL="54864">
              <a:defRPr/>
            </a:pPr>
            <a:r>
              <a:rPr lang="en-US" dirty="0" smtClean="0">
                <a:solidFill>
                  <a:schemeClr val="tx2">
                    <a:tint val="100000"/>
                    <a:shade val="90000"/>
                    <a:satMod val="250000"/>
                    <a:alpha val="100000"/>
                  </a:schemeClr>
                </a:solidFill>
              </a:rPr>
              <a:t>Protective Equipment</a:t>
            </a:r>
            <a:endParaRPr lang="en-US" dirty="0">
              <a:solidFill>
                <a:schemeClr val="tx2">
                  <a:tint val="100000"/>
                  <a:shade val="90000"/>
                  <a:satMod val="250000"/>
                  <a:alpha val="100000"/>
                </a:schemeClr>
              </a:solidFill>
            </a:endParaRPr>
          </a:p>
        </p:txBody>
      </p:sp>
      <p:sp>
        <p:nvSpPr>
          <p:cNvPr id="51203" name="Content Placeholder 2"/>
          <p:cNvSpPr>
            <a:spLocks noGrp="1"/>
          </p:cNvSpPr>
          <p:nvPr>
            <p:ph idx="1"/>
          </p:nvPr>
        </p:nvSpPr>
        <p:spPr>
          <a:xfrm>
            <a:off x="2342348" y="2060898"/>
            <a:ext cx="7511472" cy="4041162"/>
          </a:xfrm>
        </p:spPr>
        <p:txBody>
          <a:bodyPr/>
          <a:lstStyle/>
          <a:p>
            <a:pPr eaLnBrk="1" fontAlgn="auto" hangingPunct="1">
              <a:buFont typeface="Arial"/>
              <a:buChar char="•"/>
              <a:defRPr/>
            </a:pPr>
            <a:r>
              <a:rPr lang="en-US" altLang="en-US"/>
              <a:t>The State of Alabama encourages cyclists to use these items at all times while underway:</a:t>
            </a:r>
          </a:p>
          <a:p>
            <a:pPr lvl="1" eaLnBrk="1" fontAlgn="auto" hangingPunct="1">
              <a:buFont typeface="Arial"/>
              <a:buChar char="•"/>
              <a:defRPr/>
            </a:pPr>
            <a:r>
              <a:rPr lang="en-US" altLang="en-US"/>
              <a:t>Plastic face shield to protect eyes and face.</a:t>
            </a:r>
          </a:p>
          <a:p>
            <a:pPr lvl="1" eaLnBrk="1" fontAlgn="auto" hangingPunct="1">
              <a:buFont typeface="Arial"/>
              <a:buChar char="•"/>
              <a:defRPr/>
            </a:pPr>
            <a:r>
              <a:rPr lang="en-US" altLang="en-US"/>
              <a:t>Safe riding apparel i.e. leathers, gloves, boots, etc.</a:t>
            </a:r>
          </a:p>
          <a:p>
            <a:pPr lvl="1" eaLnBrk="1" fontAlgn="auto" hangingPunct="1">
              <a:buFont typeface="Arial"/>
              <a:buChar char="•"/>
              <a:defRPr/>
            </a:pPr>
            <a:r>
              <a:rPr lang="en-US" altLang="en-US"/>
              <a:t>Roll bar and tailpipe protection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4000"/>
            <a:ext cx="8229600" cy="1143000"/>
          </a:xfrm>
        </p:spPr>
        <p:txBody>
          <a:bodyPr/>
          <a:lstStyle/>
          <a:p>
            <a:pPr marL="54864">
              <a:defRPr/>
            </a:pPr>
            <a:r>
              <a:rPr lang="en-US" dirty="0" smtClean="0">
                <a:solidFill>
                  <a:schemeClr val="tx2">
                    <a:tint val="100000"/>
                    <a:shade val="90000"/>
                    <a:satMod val="250000"/>
                    <a:alpha val="100000"/>
                  </a:schemeClr>
                </a:solidFill>
              </a:rPr>
              <a:t>Motorcycle Rules To Live By</a:t>
            </a:r>
            <a:endParaRPr lang="en-US" dirty="0">
              <a:solidFill>
                <a:schemeClr val="tx2">
                  <a:tint val="100000"/>
                  <a:shade val="90000"/>
                  <a:satMod val="250000"/>
                  <a:alpha val="100000"/>
                </a:schemeClr>
              </a:solidFill>
            </a:endParaRPr>
          </a:p>
        </p:txBody>
      </p:sp>
      <p:sp>
        <p:nvSpPr>
          <p:cNvPr id="52227" name="Content Placeholder 2"/>
          <p:cNvSpPr>
            <a:spLocks noGrp="1"/>
          </p:cNvSpPr>
          <p:nvPr>
            <p:ph idx="1"/>
          </p:nvPr>
        </p:nvSpPr>
        <p:spPr>
          <a:xfrm>
            <a:off x="2342348" y="2060898"/>
            <a:ext cx="7511472" cy="4041162"/>
          </a:xfrm>
        </p:spPr>
        <p:txBody>
          <a:bodyPr/>
          <a:lstStyle/>
          <a:p>
            <a:pPr eaLnBrk="1" fontAlgn="auto" hangingPunct="1">
              <a:spcBef>
                <a:spcPct val="0"/>
              </a:spcBef>
              <a:buFont typeface="Wingdings 2" charset="2"/>
              <a:buChar char=""/>
              <a:defRPr/>
            </a:pPr>
            <a:r>
              <a:rPr lang="en-US" altLang="en-US"/>
              <a:t>If you own a cycle NEVER let someone borrow or ride your bike without your full knowledge that they can ride safely.  This is one of the major causes of serious injury and death.  Riding a cycle is great fun, but it takes hours of practice to learn your limits.</a:t>
            </a:r>
          </a:p>
          <a:p>
            <a:pPr eaLnBrk="1" fontAlgn="auto" hangingPunct="1">
              <a:spcBef>
                <a:spcPct val="0"/>
              </a:spcBef>
              <a:buFont typeface="Wingdings 2" charset="2"/>
              <a:buChar char=""/>
              <a:defRPr/>
            </a:pPr>
            <a:endParaRPr lang="en-US" altLang="en-US"/>
          </a:p>
          <a:p>
            <a:pPr eaLnBrk="1" fontAlgn="auto" hangingPunct="1">
              <a:spcBef>
                <a:spcPct val="0"/>
              </a:spcBef>
              <a:buFont typeface="Wingdings 2" charset="2"/>
              <a:buChar char=""/>
              <a:defRPr/>
            </a:pPr>
            <a:r>
              <a:rPr lang="en-US" altLang="en-US"/>
              <a:t>Weather that would not be a hazard to people driving enclosed vehicles can cause you a great deal of trouble on a motorcycle.</a:t>
            </a:r>
          </a:p>
          <a:p>
            <a:pPr eaLnBrk="1" fontAlgn="auto" hangingPunct="1">
              <a:spcBef>
                <a:spcPct val="0"/>
              </a:spcBef>
              <a:buFont typeface="Wingdings 2" charset="2"/>
              <a:buChar char=""/>
              <a:defRPr/>
            </a:pPr>
            <a:endParaRPr lang="en-US" altLang="en-US"/>
          </a:p>
          <a:p>
            <a:pPr eaLnBrk="1" fontAlgn="auto" hangingPunct="1">
              <a:spcBef>
                <a:spcPct val="0"/>
              </a:spcBef>
              <a:buFont typeface="Wingdings 2" charset="2"/>
              <a:buChar char=""/>
              <a:defRPr/>
            </a:pPr>
            <a:r>
              <a:rPr lang="en-US" altLang="en-US"/>
              <a:t>Drivers WILL TURN LEFT in front of you, be ready.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342348" y="596018"/>
            <a:ext cx="7511473" cy="1312480"/>
          </a:xfrm>
        </p:spPr>
        <p:txBody>
          <a:bodyPr/>
          <a:lstStyle/>
          <a:p>
            <a:pPr>
              <a:defRPr/>
            </a:pPr>
            <a:r>
              <a:rPr lang="en-US" altLang="en-US" sz="4000"/>
              <a:t>Sharing the Road with Large Vehicles</a:t>
            </a:r>
          </a:p>
        </p:txBody>
      </p:sp>
      <p:sp>
        <p:nvSpPr>
          <p:cNvPr id="53251" name="Content Placeholder 2"/>
          <p:cNvSpPr>
            <a:spLocks noGrp="1"/>
          </p:cNvSpPr>
          <p:nvPr>
            <p:ph idx="1"/>
          </p:nvPr>
        </p:nvSpPr>
        <p:spPr>
          <a:xfrm>
            <a:off x="2342348" y="2060898"/>
            <a:ext cx="7511472" cy="4041162"/>
          </a:xfrm>
        </p:spPr>
        <p:txBody>
          <a:bodyPr/>
          <a:lstStyle/>
          <a:p>
            <a:pPr eaLnBrk="1" fontAlgn="auto" hangingPunct="1">
              <a:buFont typeface="Arial"/>
              <a:buChar char="•"/>
              <a:defRPr/>
            </a:pPr>
            <a:r>
              <a:rPr lang="en-US" altLang="en-US"/>
              <a:t> When sharing the road with trucks, buses, or other large vehicles, there are special tips that are important to remember:</a:t>
            </a:r>
          </a:p>
          <a:p>
            <a:pPr lvl="1" eaLnBrk="1" fontAlgn="auto" hangingPunct="1">
              <a:buFont typeface="Arial"/>
              <a:buChar char="•"/>
              <a:defRPr/>
            </a:pPr>
            <a:r>
              <a:rPr lang="en-US" altLang="en-US"/>
              <a:t>No-Zones are danger areas</a:t>
            </a:r>
          </a:p>
          <a:p>
            <a:pPr lvl="2" eaLnBrk="1" fontAlgn="auto" hangingPunct="1">
              <a:buFont typeface="Arial" charset="0"/>
              <a:buNone/>
              <a:defRPr/>
            </a:pPr>
            <a:r>
              <a:rPr lang="en-US" altLang="en-US"/>
              <a:t>around trucks and buses where</a:t>
            </a:r>
          </a:p>
          <a:p>
            <a:pPr lvl="2" eaLnBrk="1" fontAlgn="auto" hangingPunct="1">
              <a:buFont typeface="Arial" charset="0"/>
              <a:buNone/>
              <a:defRPr/>
            </a:pPr>
            <a:r>
              <a:rPr lang="en-US" altLang="en-US"/>
              <a:t>crashes are more likely to occur.</a:t>
            </a:r>
          </a:p>
          <a:p>
            <a:pPr lvl="2" eaLnBrk="1" fontAlgn="auto" hangingPunct="1">
              <a:buFont typeface="Arial" charset="0"/>
              <a:buNone/>
              <a:defRPr/>
            </a:pPr>
            <a:endParaRPr lang="en-US" altLang="en-US" sz="1800"/>
          </a:p>
          <a:p>
            <a:pPr lvl="2" eaLnBrk="1" fontAlgn="auto" hangingPunct="1">
              <a:buFont typeface="Arial" charset="0"/>
              <a:buNone/>
              <a:defRPr/>
            </a:pPr>
            <a:r>
              <a:rPr lang="en-US" altLang="en-US"/>
              <a:t>Some of the No-Zones are blind</a:t>
            </a:r>
          </a:p>
          <a:p>
            <a:pPr lvl="2" eaLnBrk="1" fontAlgn="auto" hangingPunct="1">
              <a:buFont typeface="Arial" charset="0"/>
              <a:buNone/>
              <a:defRPr/>
            </a:pPr>
            <a:r>
              <a:rPr lang="en-US" altLang="en-US"/>
              <a:t>spots where your car “disappears”</a:t>
            </a:r>
          </a:p>
          <a:p>
            <a:pPr lvl="2" eaLnBrk="1" fontAlgn="auto" hangingPunct="1">
              <a:buFont typeface="Arial" charset="0"/>
              <a:buNone/>
              <a:defRPr/>
            </a:pPr>
            <a:r>
              <a:rPr lang="en-US" altLang="en-US"/>
              <a:t>from the view of the truck or bus</a:t>
            </a:r>
          </a:p>
          <a:p>
            <a:pPr lvl="2" eaLnBrk="1" fontAlgn="auto" hangingPunct="1">
              <a:buFont typeface="Arial" charset="0"/>
              <a:buNone/>
              <a:defRPr/>
            </a:pPr>
            <a:r>
              <a:rPr lang="en-US" altLang="en-US"/>
              <a:t>driver</a:t>
            </a:r>
          </a:p>
        </p:txBody>
      </p:sp>
      <p:pic>
        <p:nvPicPr>
          <p:cNvPr id="184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743200"/>
            <a:ext cx="304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t>Blind Spots/No Zones</a:t>
            </a:r>
            <a:endParaRPr lang="en-US" altLang="en-US"/>
          </a:p>
        </p:txBody>
      </p:sp>
      <p:sp>
        <p:nvSpPr>
          <p:cNvPr id="54275" name="Rectangle 3"/>
          <p:cNvSpPr>
            <a:spLocks noGrp="1" noChangeArrowheads="1"/>
          </p:cNvSpPr>
          <p:nvPr>
            <p:ph idx="1"/>
          </p:nvPr>
        </p:nvSpPr>
        <p:spPr/>
        <p:txBody>
          <a:bodyPr>
            <a:normAutofit lnSpcReduction="10000"/>
          </a:bodyPr>
          <a:lstStyle/>
          <a:p>
            <a:r>
              <a:rPr lang="en-US" altLang="en-US" smtClean="0"/>
              <a:t>Side No-Zones:  Don’t hang out on either side of trucks or buses!  They have large blind spots on both sides.  If you can’t see the driver’s face in the side-view mirror, the driver can’t see you.  When passing a truck or bus, always try to pass on the left and do it as quickly as possible.  Do not ride alongside a truck or bus.</a:t>
            </a:r>
          </a:p>
          <a:p>
            <a:r>
              <a:rPr lang="en-US" altLang="en-US" smtClean="0"/>
              <a:t>	Rear no-zones:  Avoid tailgating!  Unlike cars, trucks and buses have huge no-zones directly behind them that could extend as far as 200 feet.  The truck or bus driver can’t see your car and you can’t see what is occurring ahead of you.  When following a large vehicle at night, always dim your headlights.  Bright lights will blind the driver when they reflect off the side mirrors of the bus or truck.    If you cannot see the trucks mirrors, he cannot see you.</a:t>
            </a:r>
          </a:p>
          <a:p>
            <a:endParaRPr lang="en-US" altLang="en-US" dirty="0"/>
          </a:p>
        </p:txBody>
      </p:sp>
      <p:pic>
        <p:nvPicPr>
          <p:cNvPr id="4" name="Picture 8" descr="no-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446" y="411777"/>
            <a:ext cx="289560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342348" y="596018"/>
            <a:ext cx="7511473" cy="1312480"/>
          </a:xfrm>
        </p:spPr>
        <p:txBody>
          <a:bodyPr/>
          <a:lstStyle/>
          <a:p>
            <a:pPr>
              <a:defRPr/>
            </a:pPr>
            <a:r>
              <a:rPr lang="en-US" altLang="en-US"/>
              <a:t>Blind Spots/No-Zones</a:t>
            </a:r>
          </a:p>
        </p:txBody>
      </p:sp>
      <p:sp>
        <p:nvSpPr>
          <p:cNvPr id="38915" name="Content Placeholder 2"/>
          <p:cNvSpPr>
            <a:spLocks noGrp="1"/>
          </p:cNvSpPr>
          <p:nvPr>
            <p:ph idx="1"/>
          </p:nvPr>
        </p:nvSpPr>
        <p:spPr>
          <a:xfrm>
            <a:off x="2133601" y="1295401"/>
            <a:ext cx="6348413" cy="4746625"/>
          </a:xfrm>
        </p:spPr>
        <p:txBody>
          <a:bodyPr>
            <a:normAutofit lnSpcReduction="10000"/>
          </a:bodyPr>
          <a:lstStyle/>
          <a:p>
            <a:pPr>
              <a:lnSpc>
                <a:spcPct val="80000"/>
              </a:lnSpc>
              <a:spcAft>
                <a:spcPts val="0"/>
              </a:spcAft>
              <a:defRPr/>
            </a:pPr>
            <a:endParaRPr lang="en-US" altLang="en-US" dirty="0" smtClean="0">
              <a:solidFill>
                <a:srgbClr val="FF0000"/>
              </a:solidFill>
            </a:endParaRPr>
          </a:p>
          <a:p>
            <a:pPr>
              <a:lnSpc>
                <a:spcPct val="80000"/>
              </a:lnSpc>
              <a:spcAft>
                <a:spcPts val="0"/>
              </a:spcAft>
              <a:defRPr/>
            </a:pPr>
            <a:endParaRPr lang="en-US" altLang="en-US" dirty="0">
              <a:solidFill>
                <a:srgbClr val="FF0000"/>
              </a:solidFill>
            </a:endParaRPr>
          </a:p>
          <a:p>
            <a:pPr>
              <a:lnSpc>
                <a:spcPct val="80000"/>
              </a:lnSpc>
              <a:spcAft>
                <a:spcPts val="0"/>
              </a:spcAft>
              <a:defRPr/>
            </a:pPr>
            <a:endParaRPr lang="en-US" altLang="en-US" dirty="0" smtClean="0">
              <a:solidFill>
                <a:srgbClr val="FF0000"/>
              </a:solidFill>
            </a:endParaRPr>
          </a:p>
          <a:p>
            <a:pPr>
              <a:lnSpc>
                <a:spcPct val="80000"/>
              </a:lnSpc>
              <a:spcAft>
                <a:spcPts val="0"/>
              </a:spcAft>
              <a:defRPr/>
            </a:pPr>
            <a:r>
              <a:rPr lang="en-US" altLang="en-US" dirty="0" smtClean="0">
                <a:solidFill>
                  <a:srgbClr val="FF0000"/>
                </a:solidFill>
              </a:rPr>
              <a:t>Front </a:t>
            </a:r>
            <a:r>
              <a:rPr lang="en-US" altLang="en-US" dirty="0">
                <a:solidFill>
                  <a:srgbClr val="FF0000"/>
                </a:solidFill>
              </a:rPr>
              <a:t>no-zones</a:t>
            </a:r>
            <a:r>
              <a:rPr lang="en-US" altLang="en-US" dirty="0">
                <a:solidFill>
                  <a:schemeClr val="tx1">
                    <a:lumMod val="75000"/>
                    <a:lumOff val="25000"/>
                  </a:schemeClr>
                </a:solidFill>
              </a:rPr>
              <a:t>:  </a:t>
            </a:r>
            <a:r>
              <a:rPr lang="en-US" altLang="en-US" i="1" dirty="0">
                <a:solidFill>
                  <a:schemeClr val="tx1">
                    <a:lumMod val="75000"/>
                    <a:lumOff val="25000"/>
                  </a:schemeClr>
                </a:solidFill>
              </a:rPr>
              <a:t>Pass safely</a:t>
            </a:r>
            <a:r>
              <a:rPr lang="en-US" altLang="en-US" dirty="0">
                <a:solidFill>
                  <a:schemeClr val="tx1">
                    <a:lumMod val="75000"/>
                    <a:lumOff val="25000"/>
                  </a:schemeClr>
                </a:solidFill>
              </a:rPr>
              <a:t>!  Never cut off a truck!  Larger vehicles need 2 times more room to stop. Look for the entire front of the vehicle in your rear-view mirror before pulling in front and don’t slow down.  </a:t>
            </a:r>
          </a:p>
          <a:p>
            <a:pPr lvl="1">
              <a:lnSpc>
                <a:spcPct val="80000"/>
              </a:lnSpc>
              <a:spcAft>
                <a:spcPts val="0"/>
              </a:spcAft>
              <a:defRPr/>
            </a:pPr>
            <a:r>
              <a:rPr lang="en-US" altLang="en-US" sz="2000" dirty="0">
                <a:solidFill>
                  <a:schemeClr val="tx1">
                    <a:lumMod val="75000"/>
                    <a:lumOff val="25000"/>
                  </a:schemeClr>
                </a:solidFill>
              </a:rPr>
              <a:t>According to a National Safety Council, at 55 mph a car needs 193 feet to safely stop where it would take a loaded truck 430 According to a National Safety Council, at 55 mph a car needs 193 feet to safely stop where it would take a loaded truck 430 feet.</a:t>
            </a:r>
          </a:p>
          <a:p>
            <a:pPr lvl="1">
              <a:lnSpc>
                <a:spcPct val="80000"/>
              </a:lnSpc>
              <a:spcAft>
                <a:spcPts val="0"/>
              </a:spcAft>
              <a:defRPr/>
            </a:pPr>
            <a:endParaRPr lang="en-US" altLang="en-US" sz="2000" dirty="0">
              <a:solidFill>
                <a:schemeClr val="tx1">
                  <a:lumMod val="75000"/>
                  <a:lumOff val="25000"/>
                </a:schemeClr>
              </a:solidFill>
            </a:endParaRPr>
          </a:p>
          <a:p>
            <a:pPr>
              <a:lnSpc>
                <a:spcPct val="80000"/>
              </a:lnSpc>
              <a:spcAft>
                <a:spcPts val="0"/>
              </a:spcAft>
              <a:defRPr/>
            </a:pPr>
            <a:r>
              <a:rPr lang="en-US" altLang="en-US" dirty="0">
                <a:solidFill>
                  <a:srgbClr val="FF0000"/>
                </a:solidFill>
              </a:rPr>
              <a:t>Backing no-zones</a:t>
            </a:r>
            <a:r>
              <a:rPr lang="en-US" altLang="en-US" dirty="0">
                <a:solidFill>
                  <a:schemeClr val="tx1">
                    <a:lumMod val="75000"/>
                    <a:lumOff val="25000"/>
                  </a:schemeClr>
                </a:solidFill>
              </a:rPr>
              <a:t>:  </a:t>
            </a:r>
            <a:r>
              <a:rPr lang="en-US" altLang="en-US" i="1" dirty="0">
                <a:solidFill>
                  <a:schemeClr val="tx1">
                    <a:lumMod val="75000"/>
                    <a:lumOff val="25000"/>
                  </a:schemeClr>
                </a:solidFill>
              </a:rPr>
              <a:t>Pay closer attention!   </a:t>
            </a:r>
            <a:r>
              <a:rPr lang="en-US" altLang="en-US" dirty="0">
                <a:solidFill>
                  <a:schemeClr val="tx1">
                    <a:lumMod val="75000"/>
                    <a:lumOff val="25000"/>
                  </a:schemeClr>
                </a:solidFill>
              </a:rPr>
              <a:t>Never cross behind a truck or bus that is backing up.  Drivers of larger vehicles cannot see directly behind them.  They may not be able to see you.</a:t>
            </a:r>
          </a:p>
          <a:p>
            <a:pPr>
              <a:lnSpc>
                <a:spcPct val="80000"/>
              </a:lnSpc>
              <a:spcAft>
                <a:spcPts val="0"/>
              </a:spcAft>
              <a:buNone/>
              <a:defRPr/>
            </a:pPr>
            <a:endParaRPr lang="en-US" altLang="en-US" sz="2400" dirty="0">
              <a:solidFill>
                <a:schemeClr val="tx1">
                  <a:lumMod val="75000"/>
                  <a:lumOff val="25000"/>
                </a:schemeClr>
              </a:solidFill>
            </a:endParaRPr>
          </a:p>
          <a:p>
            <a:pPr lvl="1">
              <a:lnSpc>
                <a:spcPct val="80000"/>
              </a:lnSpc>
              <a:spcAft>
                <a:spcPts val="0"/>
              </a:spcAft>
              <a:defRPr/>
            </a:pPr>
            <a:endParaRPr lang="en-US" altLang="en-US" sz="2400" dirty="0">
              <a:solidFill>
                <a:schemeClr val="tx1">
                  <a:lumMod val="75000"/>
                  <a:lumOff val="25000"/>
                </a:schemeClr>
              </a:solidFill>
            </a:endParaRPr>
          </a:p>
          <a:p>
            <a:pPr lvl="1">
              <a:lnSpc>
                <a:spcPct val="80000"/>
              </a:lnSpc>
              <a:spcAft>
                <a:spcPts val="0"/>
              </a:spcAft>
              <a:buNone/>
              <a:defRPr/>
            </a:pPr>
            <a:endParaRPr lang="en-US" altLang="en-US" sz="2400" dirty="0">
              <a:solidFill>
                <a:schemeClr val="tx1">
                  <a:lumMod val="75000"/>
                  <a:lumOff val="25000"/>
                </a:schemeClr>
              </a:solidFill>
            </a:endParaRPr>
          </a:p>
          <a:p>
            <a:pPr>
              <a:spcAft>
                <a:spcPts val="0"/>
              </a:spcAft>
              <a:defRPr/>
            </a:pPr>
            <a:endParaRPr lang="en-US" altLang="en-US" dirty="0" smtClean="0">
              <a:solidFill>
                <a:schemeClr val="tx1">
                  <a:lumMod val="75000"/>
                  <a:lumOff val="25000"/>
                </a:schemeClr>
              </a:solidFill>
            </a:endParaRPr>
          </a:p>
        </p:txBody>
      </p:sp>
      <p:pic>
        <p:nvPicPr>
          <p:cNvPr id="4" name="Picture 6" descr="no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407" y="5220788"/>
            <a:ext cx="4114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342348" y="596018"/>
            <a:ext cx="7511473" cy="1312480"/>
          </a:xfrm>
        </p:spPr>
        <p:txBody>
          <a:bodyPr/>
          <a:lstStyle/>
          <a:p>
            <a:pPr>
              <a:defRPr/>
            </a:pPr>
            <a:r>
              <a:rPr lang="en-US" altLang="en-US"/>
              <a:t>Blind Spots/No-Zones</a:t>
            </a:r>
          </a:p>
        </p:txBody>
      </p:sp>
      <p:sp>
        <p:nvSpPr>
          <p:cNvPr id="57347" name="Content Placeholder 2"/>
          <p:cNvSpPr>
            <a:spLocks noGrp="1"/>
          </p:cNvSpPr>
          <p:nvPr>
            <p:ph idx="1"/>
          </p:nvPr>
        </p:nvSpPr>
        <p:spPr>
          <a:xfrm>
            <a:off x="2342348" y="2060898"/>
            <a:ext cx="7511472" cy="4041162"/>
          </a:xfrm>
        </p:spPr>
        <p:txBody>
          <a:bodyPr/>
          <a:lstStyle/>
          <a:p>
            <a:pPr eaLnBrk="1" fontAlgn="auto" hangingPunct="1">
              <a:buFont typeface="Arial"/>
              <a:buChar char="•"/>
              <a:defRPr/>
            </a:pPr>
            <a:r>
              <a:rPr lang="en-US" altLang="en-US" sz="2400">
                <a:solidFill>
                  <a:srgbClr val="FF0000"/>
                </a:solidFill>
              </a:rPr>
              <a:t>Turning No-Zones</a:t>
            </a:r>
            <a:r>
              <a:rPr lang="en-US" altLang="en-US" sz="2400" i="1">
                <a:solidFill>
                  <a:srgbClr val="FF0000"/>
                </a:solidFill>
              </a:rPr>
              <a:t>:  </a:t>
            </a:r>
            <a:r>
              <a:rPr lang="en-US" altLang="en-US" sz="2400" i="1"/>
              <a:t>Avoid the “squeeze play”!</a:t>
            </a:r>
            <a:r>
              <a:rPr lang="en-US" altLang="en-US" sz="2400"/>
              <a:t>  Truck and bus drivers need to swing wide to the left to safely make a right turn.  Watch the driver’s signal.  When the right signal is blinking, do not attempt to pass on the right.  It is best to wait until the truck or bus as completed the maneuver before proceeding.</a:t>
            </a:r>
            <a:endParaRPr lang="en-US" altLang="en-US" sz="2400" i="1">
              <a:solidFill>
                <a:srgbClr val="FF0000"/>
              </a:solidFill>
            </a:endParaRPr>
          </a:p>
        </p:txBody>
      </p:sp>
      <p:pic>
        <p:nvPicPr>
          <p:cNvPr id="22532" name="Picture 6" descr="Wide Tur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25463"/>
            <a:ext cx="23622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wide right tu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4648201"/>
            <a:ext cx="25908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342348" y="596018"/>
            <a:ext cx="7511473" cy="1312480"/>
          </a:xfrm>
        </p:spPr>
        <p:txBody>
          <a:bodyPr/>
          <a:lstStyle/>
          <a:p>
            <a:pPr algn="ctr">
              <a:defRPr/>
            </a:pPr>
            <a:r>
              <a:rPr lang="en-US" altLang="en-US"/>
              <a:t>PARKING</a:t>
            </a:r>
          </a:p>
        </p:txBody>
      </p:sp>
      <p:sp>
        <p:nvSpPr>
          <p:cNvPr id="58371" name="Content Placeholder 2"/>
          <p:cNvSpPr>
            <a:spLocks noGrp="1"/>
          </p:cNvSpPr>
          <p:nvPr>
            <p:ph idx="1"/>
          </p:nvPr>
        </p:nvSpPr>
        <p:spPr>
          <a:xfrm>
            <a:off x="757646" y="885241"/>
            <a:ext cx="10763794" cy="5228176"/>
          </a:xfrm>
        </p:spPr>
        <p:txBody>
          <a:bodyPr/>
          <a:lstStyle/>
          <a:p>
            <a:pPr>
              <a:defRPr/>
            </a:pPr>
            <a:r>
              <a:rPr lang="en-US" altLang="en-US" dirty="0"/>
              <a:t>Any vehicle left standing along a rural highway for any reason must be moved off the paved or main traveled portion of the roadway.</a:t>
            </a:r>
          </a:p>
          <a:p>
            <a:pPr eaLnBrk="1" fontAlgn="auto" hangingPunct="1">
              <a:buFont typeface="Arial"/>
              <a:buChar char="•"/>
              <a:defRPr/>
            </a:pPr>
            <a:r>
              <a:rPr lang="en-US" altLang="en-US" dirty="0"/>
              <a:t>If the vehicle cannot be moved, you must take lighting and marking precautions to eliminate danger to other traffic. (flashers, reflectors, </a:t>
            </a:r>
            <a:r>
              <a:rPr lang="en-US" altLang="en-US" dirty="0" smtClean="0"/>
              <a:t>cones)</a:t>
            </a:r>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274" y="486513"/>
            <a:ext cx="10554789" cy="588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342348" y="596018"/>
            <a:ext cx="7511473" cy="1312480"/>
          </a:xfrm>
        </p:spPr>
        <p:txBody>
          <a:bodyPr/>
          <a:lstStyle/>
          <a:p>
            <a:pPr>
              <a:defRPr/>
            </a:pPr>
            <a:r>
              <a:rPr lang="en-US" altLang="en-US" u="sng"/>
              <a:t>Parking on a Hill</a:t>
            </a:r>
          </a:p>
        </p:txBody>
      </p:sp>
      <p:sp>
        <p:nvSpPr>
          <p:cNvPr id="60419" name="Rectangle 3"/>
          <p:cNvSpPr>
            <a:spLocks noGrp="1" noChangeArrowheads="1"/>
          </p:cNvSpPr>
          <p:nvPr>
            <p:ph idx="1"/>
          </p:nvPr>
        </p:nvSpPr>
        <p:spPr>
          <a:xfrm>
            <a:off x="600891" y="2060898"/>
            <a:ext cx="10998926" cy="4041162"/>
          </a:xfrm>
        </p:spPr>
        <p:txBody>
          <a:bodyPr/>
          <a:lstStyle/>
          <a:p>
            <a:pPr eaLnBrk="1" fontAlgn="auto" hangingPunct="1">
              <a:buFont typeface="Arial"/>
              <a:buChar char="•"/>
              <a:defRPr/>
            </a:pPr>
            <a:r>
              <a:rPr lang="en-US" altLang="en-US" dirty="0"/>
              <a:t>When parking on a hill you must make sure your car does not roll into traffic if the brakes do not hold.</a:t>
            </a:r>
          </a:p>
          <a:p>
            <a:pPr eaLnBrk="1" fontAlgn="auto" hangingPunct="1">
              <a:buFont typeface="Arial"/>
              <a:buChar char="•"/>
              <a:defRPr/>
            </a:pPr>
            <a:r>
              <a:rPr lang="en-US" altLang="en-US" dirty="0"/>
              <a:t>ALWAYS set the parking brake.</a:t>
            </a:r>
          </a:p>
          <a:p>
            <a:pPr eaLnBrk="1" fontAlgn="auto" hangingPunct="1">
              <a:buFont typeface="Arial"/>
              <a:buChar char="•"/>
              <a:defRPr/>
            </a:pPr>
            <a:r>
              <a:rPr lang="en-US" altLang="en-US" dirty="0"/>
              <a:t>Shift to PARK (or reverse or low gear for a manual).</a:t>
            </a:r>
            <a:endParaRPr lang="en-US" altLang="en-US" b="1" u="sng" dirty="0"/>
          </a:p>
          <a:p>
            <a:pPr eaLnBrk="1" fontAlgn="auto" hangingPunct="1">
              <a:buFont typeface="Wingdings" charset="2"/>
              <a:buNone/>
              <a:defRPr/>
            </a:pPr>
            <a:endParaRPr lang="en-US" altLang="en-US" b="1" u="sng" dirty="0"/>
          </a:p>
        </p:txBody>
      </p:sp>
      <p:pic>
        <p:nvPicPr>
          <p:cNvPr id="256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4926" y="596018"/>
            <a:ext cx="30892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200" y="274638"/>
            <a:ext cx="8229600" cy="715962"/>
          </a:xfrm>
        </p:spPr>
        <p:txBody>
          <a:bodyPr>
            <a:normAutofit fontScale="90000"/>
          </a:bodyPr>
          <a:lstStyle/>
          <a:p>
            <a:pPr>
              <a:defRPr/>
            </a:pPr>
            <a:r>
              <a:rPr lang="en-US" altLang="en-US" sz="5400" dirty="0"/>
              <a:t>PARKING ON HILLS</a:t>
            </a:r>
          </a:p>
        </p:txBody>
      </p:sp>
      <p:sp>
        <p:nvSpPr>
          <p:cNvPr id="43011" name="Rectangle 3"/>
          <p:cNvSpPr>
            <a:spLocks noGrp="1" noChangeArrowheads="1"/>
          </p:cNvSpPr>
          <p:nvPr>
            <p:ph idx="1"/>
          </p:nvPr>
        </p:nvSpPr>
        <p:spPr>
          <a:xfrm>
            <a:off x="1981201" y="990600"/>
            <a:ext cx="8678090" cy="5486400"/>
          </a:xfrm>
        </p:spPr>
        <p:txBody>
          <a:bodyPr>
            <a:normAutofit lnSpcReduction="10000"/>
          </a:bodyPr>
          <a:lstStyle/>
          <a:p>
            <a:pPr>
              <a:lnSpc>
                <a:spcPct val="90000"/>
              </a:lnSpc>
              <a:spcAft>
                <a:spcPts val="0"/>
              </a:spcAft>
              <a:buNone/>
              <a:defRPr/>
            </a:pPr>
            <a:r>
              <a:rPr lang="en-US" altLang="en-US" sz="2400" dirty="0">
                <a:solidFill>
                  <a:schemeClr val="tx1">
                    <a:lumMod val="75000"/>
                    <a:lumOff val="25000"/>
                  </a:schemeClr>
                </a:solidFill>
              </a:rPr>
              <a:t> Make sure the vehicle does not roll into  traffic – set the parking brake and shift to park, then turn the wheels correctly:</a:t>
            </a:r>
          </a:p>
          <a:p>
            <a:pPr>
              <a:lnSpc>
                <a:spcPct val="90000"/>
              </a:lnSpc>
              <a:spcAft>
                <a:spcPts val="0"/>
              </a:spcAft>
              <a:buNone/>
              <a:defRPr/>
            </a:pPr>
            <a:r>
              <a:rPr lang="en-US" altLang="en-US" sz="2800" dirty="0">
                <a:solidFill>
                  <a:schemeClr val="tx1">
                    <a:lumMod val="75000"/>
                    <a:lumOff val="25000"/>
                  </a:schemeClr>
                </a:solidFill>
              </a:rPr>
              <a:t>			</a:t>
            </a:r>
            <a:r>
              <a:rPr lang="en-US" altLang="en-US" sz="2400" u="sng" dirty="0">
                <a:solidFill>
                  <a:schemeClr val="tx1">
                    <a:lumMod val="75000"/>
                    <a:lumOff val="25000"/>
                  </a:schemeClr>
                </a:solidFill>
              </a:rPr>
              <a:t>-  Facing Downhill with a curb</a:t>
            </a:r>
          </a:p>
          <a:p>
            <a:pPr>
              <a:lnSpc>
                <a:spcPct val="90000"/>
              </a:lnSpc>
              <a:spcAft>
                <a:spcPts val="0"/>
              </a:spcAft>
              <a:buNone/>
              <a:defRPr/>
            </a:pPr>
            <a:r>
              <a:rPr lang="en-US" altLang="en-US" sz="2400" dirty="0">
                <a:solidFill>
                  <a:schemeClr val="tx1">
                    <a:lumMod val="75000"/>
                    <a:lumOff val="25000"/>
                  </a:schemeClr>
                </a:solidFill>
              </a:rPr>
              <a:t>				*  Turn wheels to the right or toward the 				curb.</a:t>
            </a:r>
          </a:p>
          <a:p>
            <a:pPr>
              <a:lnSpc>
                <a:spcPct val="90000"/>
              </a:lnSpc>
              <a:spcAft>
                <a:spcPts val="0"/>
              </a:spcAft>
              <a:buNone/>
              <a:defRPr/>
            </a:pPr>
            <a:r>
              <a:rPr lang="en-US" altLang="en-US" sz="2400" dirty="0">
                <a:solidFill>
                  <a:schemeClr val="tx1">
                    <a:lumMod val="75000"/>
                    <a:lumOff val="25000"/>
                  </a:schemeClr>
                </a:solidFill>
              </a:rPr>
              <a:t>			</a:t>
            </a:r>
            <a:r>
              <a:rPr lang="en-US" altLang="en-US" sz="2400" u="sng" dirty="0">
                <a:solidFill>
                  <a:schemeClr val="tx1">
                    <a:lumMod val="75000"/>
                    <a:lumOff val="25000"/>
                  </a:schemeClr>
                </a:solidFill>
              </a:rPr>
              <a:t>-  Facing Uphill with a curb</a:t>
            </a:r>
          </a:p>
          <a:p>
            <a:pPr>
              <a:lnSpc>
                <a:spcPct val="90000"/>
              </a:lnSpc>
              <a:spcAft>
                <a:spcPts val="0"/>
              </a:spcAft>
              <a:buNone/>
              <a:defRPr/>
            </a:pPr>
            <a:r>
              <a:rPr lang="en-US" altLang="en-US" sz="2400" dirty="0">
                <a:solidFill>
                  <a:schemeClr val="tx1">
                    <a:lumMod val="75000"/>
                    <a:lumOff val="25000"/>
                  </a:schemeClr>
                </a:solidFill>
              </a:rPr>
              <a:t>				* Turn wheels to left or away from 					the curb.</a:t>
            </a:r>
          </a:p>
          <a:p>
            <a:pPr>
              <a:lnSpc>
                <a:spcPct val="90000"/>
              </a:lnSpc>
              <a:spcAft>
                <a:spcPts val="0"/>
              </a:spcAft>
              <a:buNone/>
              <a:defRPr/>
            </a:pPr>
            <a:r>
              <a:rPr lang="en-US" altLang="en-US" sz="2400" dirty="0">
                <a:solidFill>
                  <a:schemeClr val="tx1">
                    <a:lumMod val="75000"/>
                    <a:lumOff val="25000"/>
                  </a:schemeClr>
                </a:solidFill>
              </a:rPr>
              <a:t>			</a:t>
            </a:r>
            <a:r>
              <a:rPr lang="en-US" altLang="en-US" sz="2400" u="sng" dirty="0">
                <a:solidFill>
                  <a:schemeClr val="tx1">
                    <a:lumMod val="75000"/>
                    <a:lumOff val="25000"/>
                  </a:schemeClr>
                </a:solidFill>
              </a:rPr>
              <a:t>-  Facing Uphill without a curb</a:t>
            </a:r>
          </a:p>
          <a:p>
            <a:pPr marL="0" indent="0">
              <a:lnSpc>
                <a:spcPct val="90000"/>
              </a:lnSpc>
              <a:spcAft>
                <a:spcPts val="0"/>
              </a:spcAft>
              <a:buNone/>
              <a:defRPr/>
            </a:pPr>
            <a:r>
              <a:rPr lang="en-US" altLang="en-US" sz="2400" dirty="0">
                <a:solidFill>
                  <a:schemeClr val="tx1">
                    <a:lumMod val="75000"/>
                    <a:lumOff val="25000"/>
                  </a:schemeClr>
                </a:solidFill>
              </a:rPr>
              <a:t>		      * Turn wheels to the right or toward 				the side of the road</a:t>
            </a:r>
          </a:p>
          <a:p>
            <a:pPr>
              <a:lnSpc>
                <a:spcPct val="90000"/>
              </a:lnSpc>
              <a:spcAft>
                <a:spcPts val="0"/>
              </a:spcAft>
              <a:buNone/>
              <a:defRPr/>
            </a:pPr>
            <a:r>
              <a:rPr lang="en-US" altLang="en-US" sz="2400" dirty="0">
                <a:solidFill>
                  <a:schemeClr val="tx1">
                    <a:lumMod val="75000"/>
                    <a:lumOff val="25000"/>
                  </a:schemeClr>
                </a:solidFill>
              </a:rPr>
              <a:t>			</a:t>
            </a:r>
            <a:r>
              <a:rPr lang="en-US" altLang="en-US" sz="2400" u="sng" dirty="0">
                <a:solidFill>
                  <a:schemeClr val="tx1">
                    <a:lumMod val="75000"/>
                    <a:lumOff val="25000"/>
                  </a:schemeClr>
                </a:solidFill>
              </a:rPr>
              <a:t>-Facing Downhill with no curb</a:t>
            </a:r>
          </a:p>
          <a:p>
            <a:pPr>
              <a:lnSpc>
                <a:spcPct val="90000"/>
              </a:lnSpc>
              <a:spcAft>
                <a:spcPts val="0"/>
              </a:spcAft>
              <a:buNone/>
              <a:defRPr/>
            </a:pPr>
            <a:r>
              <a:rPr lang="en-US" altLang="en-US" sz="2400" dirty="0">
                <a:solidFill>
                  <a:schemeClr val="tx1">
                    <a:lumMod val="75000"/>
                    <a:lumOff val="25000"/>
                  </a:schemeClr>
                </a:solidFill>
              </a:rPr>
              <a:t>				*Turn wheels to the right or toward the 				side of the road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Driving Habits</a:t>
            </a:r>
            <a:endParaRPr lang="en-US" dirty="0"/>
          </a:p>
        </p:txBody>
      </p:sp>
      <p:sp>
        <p:nvSpPr>
          <p:cNvPr id="3" name="Content Placeholder 2"/>
          <p:cNvSpPr>
            <a:spLocks noGrp="1"/>
          </p:cNvSpPr>
          <p:nvPr>
            <p:ph idx="1"/>
          </p:nvPr>
        </p:nvSpPr>
        <p:spPr/>
        <p:txBody>
          <a:bodyPr>
            <a:normAutofit lnSpcReduction="10000"/>
          </a:bodyPr>
          <a:lstStyle/>
          <a:p>
            <a:r>
              <a:rPr lang="en-US" dirty="0" smtClean="0"/>
              <a:t>Form good driving habits and use them EVERY trip!</a:t>
            </a:r>
          </a:p>
          <a:p>
            <a:endParaRPr lang="en-US" dirty="0"/>
          </a:p>
          <a:p>
            <a:r>
              <a:rPr lang="en-US" dirty="0" smtClean="0"/>
              <a:t>Entering the Car</a:t>
            </a:r>
          </a:p>
          <a:p>
            <a:pPr lvl="1"/>
            <a:r>
              <a:rPr lang="en-US" dirty="0" smtClean="0"/>
              <a:t>Develop a routine for entering your car</a:t>
            </a:r>
          </a:p>
          <a:p>
            <a:pPr lvl="1"/>
            <a:r>
              <a:rPr lang="en-US" dirty="0" smtClean="0"/>
              <a:t>Adjust the seat and mirrors</a:t>
            </a:r>
          </a:p>
          <a:p>
            <a:pPr lvl="1"/>
            <a:r>
              <a:rPr lang="en-US" dirty="0" smtClean="0"/>
              <a:t>Check passengers to be sure they are properly seated and do no interfere with your driving</a:t>
            </a:r>
          </a:p>
          <a:p>
            <a:pPr lvl="1"/>
            <a:r>
              <a:rPr lang="en-US" dirty="0" smtClean="0"/>
              <a:t>BUCKLE YOUR SEATBELT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259" y="1331712"/>
            <a:ext cx="3230313" cy="25172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7464" y="5085870"/>
            <a:ext cx="1299459" cy="1715457"/>
          </a:xfrm>
          <a:prstGeom prst="rect">
            <a:avLst/>
          </a:prstGeom>
        </p:spPr>
      </p:pic>
    </p:spTree>
    <p:extLst>
      <p:ext uri="{BB962C8B-B14F-4D97-AF65-F5344CB8AC3E}">
        <p14:creationId xmlns:p14="http://schemas.microsoft.com/office/powerpoint/2010/main" val="1403411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defRPr/>
            </a:pPr>
            <a:endParaRPr lang="en-US" altLang="en-US" dirty="0"/>
          </a:p>
        </p:txBody>
      </p:sp>
      <p:pic>
        <p:nvPicPr>
          <p:cNvPr id="2969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381000"/>
            <a:ext cx="8153400" cy="55626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8"/>
            <a:ext cx="8229600" cy="868362"/>
          </a:xfrm>
        </p:spPr>
        <p:txBody>
          <a:bodyPr>
            <a:normAutofit fontScale="90000"/>
          </a:bodyPr>
          <a:lstStyle/>
          <a:p>
            <a:pPr>
              <a:defRPr/>
            </a:pPr>
            <a:r>
              <a:rPr lang="en-US" altLang="en-US" sz="5400" i="1">
                <a:latin typeface="Rod Transparent" panose="02030509050101010101" pitchFamily="49" charset="-79"/>
              </a:rPr>
              <a:t>Parking</a:t>
            </a:r>
          </a:p>
        </p:txBody>
      </p:sp>
      <p:sp>
        <p:nvSpPr>
          <p:cNvPr id="11267" name="Rectangle 3"/>
          <p:cNvSpPr>
            <a:spLocks noGrp="1" noChangeArrowheads="1"/>
          </p:cNvSpPr>
          <p:nvPr>
            <p:ph idx="1"/>
          </p:nvPr>
        </p:nvSpPr>
        <p:spPr>
          <a:xfrm>
            <a:off x="1672046" y="1959428"/>
            <a:ext cx="8538754" cy="4898572"/>
          </a:xfrm>
        </p:spPr>
        <p:txBody>
          <a:bodyPr>
            <a:normAutofit fontScale="92500" lnSpcReduction="10000"/>
          </a:bodyPr>
          <a:lstStyle/>
          <a:p>
            <a:pPr>
              <a:spcAft>
                <a:spcPts val="0"/>
              </a:spcAft>
              <a:buNone/>
              <a:defRPr/>
            </a:pPr>
            <a:r>
              <a:rPr lang="en-US" altLang="en-US" dirty="0" smtClean="0">
                <a:solidFill>
                  <a:schemeClr val="tx1">
                    <a:lumMod val="75000"/>
                    <a:lumOff val="25000"/>
                  </a:schemeClr>
                </a:solidFill>
              </a:rPr>
              <a:t>DO NOT PARK:</a:t>
            </a:r>
          </a:p>
          <a:p>
            <a:pPr>
              <a:spcAft>
                <a:spcPts val="0"/>
              </a:spcAft>
              <a:buNone/>
              <a:defRPr/>
            </a:pPr>
            <a:r>
              <a:rPr lang="en-US" altLang="en-US" dirty="0" smtClean="0">
                <a:solidFill>
                  <a:schemeClr val="tx1">
                    <a:lumMod val="75000"/>
                    <a:lumOff val="25000"/>
                  </a:schemeClr>
                </a:solidFill>
              </a:rPr>
              <a:t>	</a:t>
            </a:r>
            <a:r>
              <a:rPr lang="en-US" altLang="en-US" sz="2400" dirty="0">
                <a:solidFill>
                  <a:schemeClr val="tx1">
                    <a:lumMod val="75000"/>
                    <a:lumOff val="25000"/>
                  </a:schemeClr>
                </a:solidFill>
              </a:rPr>
              <a:t>-  Within intersections</a:t>
            </a:r>
          </a:p>
          <a:p>
            <a:pPr>
              <a:spcAft>
                <a:spcPts val="0"/>
              </a:spcAft>
              <a:buNone/>
              <a:defRPr/>
            </a:pPr>
            <a:r>
              <a:rPr lang="en-US" altLang="en-US" sz="2400" dirty="0">
                <a:solidFill>
                  <a:schemeClr val="tx1">
                    <a:lumMod val="75000"/>
                    <a:lumOff val="25000"/>
                  </a:schemeClr>
                </a:solidFill>
              </a:rPr>
              <a:t>	-  On a crosswalk of sidewalk</a:t>
            </a:r>
          </a:p>
          <a:p>
            <a:pPr>
              <a:spcAft>
                <a:spcPts val="0"/>
              </a:spcAft>
              <a:buNone/>
              <a:defRPr/>
            </a:pPr>
            <a:r>
              <a:rPr lang="en-US" altLang="en-US" sz="2400" dirty="0">
                <a:solidFill>
                  <a:schemeClr val="tx1">
                    <a:lumMod val="75000"/>
                    <a:lumOff val="25000"/>
                  </a:schemeClr>
                </a:solidFill>
              </a:rPr>
              <a:t>	-  Within 20 feet of a crosswalk at an uncontrolled </a:t>
            </a:r>
            <a:r>
              <a:rPr lang="en-US" altLang="en-US" sz="2400" dirty="0" smtClean="0">
                <a:solidFill>
                  <a:schemeClr val="tx1">
                    <a:lumMod val="75000"/>
                    <a:lumOff val="25000"/>
                  </a:schemeClr>
                </a:solidFill>
              </a:rPr>
              <a:t>    intersection</a:t>
            </a:r>
            <a:endParaRPr lang="en-US" altLang="en-US" sz="2400" dirty="0">
              <a:solidFill>
                <a:schemeClr val="tx1">
                  <a:lumMod val="75000"/>
                  <a:lumOff val="25000"/>
                </a:schemeClr>
              </a:solidFill>
            </a:endParaRPr>
          </a:p>
          <a:p>
            <a:pPr>
              <a:spcAft>
                <a:spcPts val="0"/>
              </a:spcAft>
              <a:buNone/>
              <a:defRPr/>
            </a:pPr>
            <a:r>
              <a:rPr lang="en-US" altLang="en-US" sz="2400" dirty="0">
                <a:solidFill>
                  <a:schemeClr val="tx1">
                    <a:lumMod val="75000"/>
                    <a:lumOff val="25000"/>
                  </a:schemeClr>
                </a:solidFill>
              </a:rPr>
              <a:t>	-  Within 15 feet of a fire hydrant.</a:t>
            </a:r>
          </a:p>
          <a:p>
            <a:pPr>
              <a:spcAft>
                <a:spcPts val="0"/>
              </a:spcAft>
              <a:buNone/>
              <a:defRPr/>
            </a:pPr>
            <a:r>
              <a:rPr lang="en-US" altLang="en-US" sz="2400" dirty="0">
                <a:solidFill>
                  <a:schemeClr val="tx1">
                    <a:lumMod val="75000"/>
                    <a:lumOff val="25000"/>
                  </a:schemeClr>
                </a:solidFill>
              </a:rPr>
              <a:t>	-  Within 30 feet of any flashing beacon, stop sign or traffic    	signal</a:t>
            </a:r>
          </a:p>
          <a:p>
            <a:pPr>
              <a:spcAft>
                <a:spcPts val="0"/>
              </a:spcAft>
              <a:buNone/>
              <a:defRPr/>
            </a:pPr>
            <a:r>
              <a:rPr lang="en-US" altLang="en-US" sz="2400" dirty="0">
                <a:solidFill>
                  <a:schemeClr val="tx1">
                    <a:lumMod val="75000"/>
                    <a:lumOff val="25000"/>
                  </a:schemeClr>
                </a:solidFill>
              </a:rPr>
              <a:t>	-  In front of a driveway</a:t>
            </a:r>
          </a:p>
          <a:p>
            <a:pPr>
              <a:spcAft>
                <a:spcPts val="0"/>
              </a:spcAft>
              <a:buNone/>
              <a:defRPr/>
            </a:pPr>
            <a:r>
              <a:rPr lang="en-US" altLang="en-US" sz="2400" dirty="0">
                <a:solidFill>
                  <a:schemeClr val="tx1">
                    <a:lumMod val="75000"/>
                    <a:lumOff val="25000"/>
                  </a:schemeClr>
                </a:solidFill>
              </a:rPr>
              <a:t>	-  On any bridge or in a tunnel</a:t>
            </a:r>
          </a:p>
          <a:p>
            <a:pPr>
              <a:spcAft>
                <a:spcPts val="0"/>
              </a:spcAft>
              <a:buNone/>
              <a:defRPr/>
            </a:pPr>
            <a:r>
              <a:rPr lang="en-US" altLang="en-US" sz="2400" dirty="0">
                <a:solidFill>
                  <a:schemeClr val="tx1">
                    <a:lumMod val="75000"/>
                    <a:lumOff val="25000"/>
                  </a:schemeClr>
                </a:solidFill>
              </a:rPr>
              <a:t>	-  On the roadway side of any vehicle parked at the curb or     	edge of a highway (double parking)</a:t>
            </a:r>
          </a:p>
          <a:p>
            <a:pPr>
              <a:spcAft>
                <a:spcPts val="0"/>
              </a:spcAft>
              <a:buNone/>
              <a:defRPr/>
            </a:pPr>
            <a:r>
              <a:rPr lang="en-US" altLang="en-US" sz="2400" dirty="0">
                <a:solidFill>
                  <a:schemeClr val="tx1">
                    <a:lumMod val="75000"/>
                    <a:lumOff val="25000"/>
                  </a:schemeClr>
                </a:solidFill>
              </a:rPr>
              <a:t>	-  </a:t>
            </a:r>
            <a:r>
              <a:rPr lang="en-US" altLang="en-US" sz="2400" u="sng" dirty="0">
                <a:solidFill>
                  <a:schemeClr val="tx1">
                    <a:lumMod val="75000"/>
                    <a:lumOff val="25000"/>
                  </a:schemeClr>
                </a:solidFill>
              </a:rPr>
              <a:t>Beside a curb that is painted yellow</a:t>
            </a:r>
            <a:r>
              <a:rPr lang="en-US" altLang="en-US" sz="2400" dirty="0">
                <a:solidFill>
                  <a:schemeClr val="tx1">
                    <a:lumMod val="75000"/>
                    <a:lumOff val="25000"/>
                  </a:schemeClr>
                </a:solidFill>
              </a:rPr>
              <a:t>, or where official signs 	prohibit parking</a:t>
            </a:r>
          </a:p>
          <a:p>
            <a:pPr>
              <a:spcAft>
                <a:spcPts val="0"/>
              </a:spcAft>
              <a:buNone/>
              <a:defRPr/>
            </a:pPr>
            <a:endParaRPr lang="en-US" altLang="en-US" sz="2400" dirty="0">
              <a:solidFill>
                <a:schemeClr val="tx1">
                  <a:lumMod val="75000"/>
                  <a:lumOff val="25000"/>
                </a:schemeClr>
              </a:solidFill>
            </a:endParaRPr>
          </a:p>
          <a:p>
            <a:pPr>
              <a:spcAft>
                <a:spcPts val="0"/>
              </a:spcAft>
              <a:buNone/>
              <a:defRPr/>
            </a:pPr>
            <a:endParaRPr lang="en-US" altLang="en-US" sz="2400" dirty="0">
              <a:solidFill>
                <a:schemeClr val="tx1">
                  <a:lumMod val="75000"/>
                  <a:lumOff val="25000"/>
                </a:schemeClr>
              </a:solidFill>
            </a:endParaRPr>
          </a:p>
          <a:p>
            <a:pPr>
              <a:spcAft>
                <a:spcPts val="0"/>
              </a:spcAft>
              <a:buNone/>
              <a:defRPr/>
            </a:pPr>
            <a:endParaRPr lang="en-US" altLang="en-US" dirty="0" smtClean="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1000">
                                          <p:stCondLst>
                                            <p:cond delay="0"/>
                                          </p:stCondLst>
                                        </p:cTn>
                                        <p:tgtEl>
                                          <p:spTgt spid="112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Effect transition="in" filter="fade">
                                      <p:cBhvr>
                                        <p:cTn id="19" dur="1000">
                                          <p:stCondLst>
                                            <p:cond delay="0"/>
                                          </p:stCondLst>
                                        </p:cTn>
                                        <p:tgtEl>
                                          <p:spTgt spid="1126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Effect transition="in" filter="fade">
                                      <p:cBhvr>
                                        <p:cTn id="24" dur="1000">
                                          <p:stCondLst>
                                            <p:cond delay="0"/>
                                          </p:stCondLst>
                                        </p:cTn>
                                        <p:tgtEl>
                                          <p:spTgt spid="1126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267">
                                            <p:txEl>
                                              <p:pRg st="3" end="3"/>
                                            </p:txEl>
                                          </p:spTgt>
                                        </p:tgtEl>
                                        <p:attrNameLst>
                                          <p:attrName>style.visibility</p:attrName>
                                        </p:attrNameLst>
                                      </p:cBhvr>
                                      <p:to>
                                        <p:strVal val="visible"/>
                                      </p:to>
                                    </p:set>
                                    <p:animEffect transition="in" filter="fade">
                                      <p:cBhvr>
                                        <p:cTn id="29" dur="1000">
                                          <p:stCondLst>
                                            <p:cond delay="0"/>
                                          </p:stCondLst>
                                        </p:cTn>
                                        <p:tgtEl>
                                          <p:spTgt spid="1126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267">
                                            <p:txEl>
                                              <p:pRg st="4" end="4"/>
                                            </p:txEl>
                                          </p:spTgt>
                                        </p:tgtEl>
                                        <p:attrNameLst>
                                          <p:attrName>style.visibility</p:attrName>
                                        </p:attrNameLst>
                                      </p:cBhvr>
                                      <p:to>
                                        <p:strVal val="visible"/>
                                      </p:to>
                                    </p:set>
                                    <p:animEffect transition="in" filter="fade">
                                      <p:cBhvr>
                                        <p:cTn id="34" dur="1000">
                                          <p:stCondLst>
                                            <p:cond delay="0"/>
                                          </p:stCondLst>
                                        </p:cTn>
                                        <p:tgtEl>
                                          <p:spTgt spid="1126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267">
                                            <p:txEl>
                                              <p:pRg st="5" end="5"/>
                                            </p:txEl>
                                          </p:spTgt>
                                        </p:tgtEl>
                                        <p:attrNameLst>
                                          <p:attrName>style.visibility</p:attrName>
                                        </p:attrNameLst>
                                      </p:cBhvr>
                                      <p:to>
                                        <p:strVal val="visible"/>
                                      </p:to>
                                    </p:set>
                                    <p:animEffect transition="in" filter="fade">
                                      <p:cBhvr>
                                        <p:cTn id="39" dur="1000">
                                          <p:stCondLst>
                                            <p:cond delay="0"/>
                                          </p:stCondLst>
                                        </p:cTn>
                                        <p:tgtEl>
                                          <p:spTgt spid="11267">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267">
                                            <p:txEl>
                                              <p:pRg st="6" end="6"/>
                                            </p:txEl>
                                          </p:spTgt>
                                        </p:tgtEl>
                                        <p:attrNameLst>
                                          <p:attrName>style.visibility</p:attrName>
                                        </p:attrNameLst>
                                      </p:cBhvr>
                                      <p:to>
                                        <p:strVal val="visible"/>
                                      </p:to>
                                    </p:set>
                                    <p:animEffect transition="in" filter="fade">
                                      <p:cBhvr>
                                        <p:cTn id="44" dur="1000">
                                          <p:stCondLst>
                                            <p:cond delay="0"/>
                                          </p:stCondLst>
                                        </p:cTn>
                                        <p:tgtEl>
                                          <p:spTgt spid="11267">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Effect transition="in" filter="fade">
                                      <p:cBhvr>
                                        <p:cTn id="49" dur="1000">
                                          <p:stCondLst>
                                            <p:cond delay="0"/>
                                          </p:stCondLst>
                                        </p:cTn>
                                        <p:tgtEl>
                                          <p:spTgt spid="11267">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267">
                                            <p:txEl>
                                              <p:pRg st="8" end="8"/>
                                            </p:txEl>
                                          </p:spTgt>
                                        </p:tgtEl>
                                        <p:attrNameLst>
                                          <p:attrName>style.visibility</p:attrName>
                                        </p:attrNameLst>
                                      </p:cBhvr>
                                      <p:to>
                                        <p:strVal val="visible"/>
                                      </p:to>
                                    </p:set>
                                    <p:animEffect transition="in" filter="fade">
                                      <p:cBhvr>
                                        <p:cTn id="54" dur="1000">
                                          <p:stCondLst>
                                            <p:cond delay="0"/>
                                          </p:stCondLst>
                                        </p:cTn>
                                        <p:tgtEl>
                                          <p:spTgt spid="11267">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267">
                                            <p:txEl>
                                              <p:pRg st="9" end="9"/>
                                            </p:txEl>
                                          </p:spTgt>
                                        </p:tgtEl>
                                        <p:attrNameLst>
                                          <p:attrName>style.visibility</p:attrName>
                                        </p:attrNameLst>
                                      </p:cBhvr>
                                      <p:to>
                                        <p:strVal val="visible"/>
                                      </p:to>
                                    </p:set>
                                    <p:animEffect transition="in" filter="fade">
                                      <p:cBhvr>
                                        <p:cTn id="59" dur="1000">
                                          <p:stCondLst>
                                            <p:cond delay="0"/>
                                          </p:stCondLst>
                                        </p:cTn>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342348" y="596018"/>
            <a:ext cx="7511473" cy="1312480"/>
          </a:xfrm>
        </p:spPr>
        <p:txBody>
          <a:bodyPr/>
          <a:lstStyle/>
          <a:p>
            <a:pPr>
              <a:defRPr/>
            </a:pPr>
            <a:r>
              <a:rPr lang="en-US" altLang="en-US"/>
              <a:t>Steps in Parallel Parking</a:t>
            </a:r>
          </a:p>
        </p:txBody>
      </p:sp>
      <p:sp>
        <p:nvSpPr>
          <p:cNvPr id="67587" name="Content Placeholder 2"/>
          <p:cNvSpPr>
            <a:spLocks noGrp="1"/>
          </p:cNvSpPr>
          <p:nvPr>
            <p:ph idx="1"/>
          </p:nvPr>
        </p:nvSpPr>
        <p:spPr>
          <a:xfrm>
            <a:off x="2342348" y="2060898"/>
            <a:ext cx="7511472" cy="4041162"/>
          </a:xfrm>
        </p:spPr>
        <p:txBody>
          <a:bodyPr/>
          <a:lstStyle/>
          <a:p>
            <a:pPr eaLnBrk="1" fontAlgn="auto" hangingPunct="1">
              <a:buFont typeface="Arial"/>
              <a:buChar char="•"/>
              <a:defRPr/>
            </a:pPr>
            <a:r>
              <a:rPr lang="en-US" altLang="en-US" sz="2400"/>
              <a:t>Car 2 pulls even with car 1.</a:t>
            </a:r>
          </a:p>
          <a:p>
            <a:pPr eaLnBrk="1" fontAlgn="auto" hangingPunct="1">
              <a:buFont typeface="Arial"/>
              <a:buChar char="•"/>
              <a:defRPr/>
            </a:pPr>
            <a:r>
              <a:rPr lang="en-US" altLang="en-US" sz="2400"/>
              <a:t>Car 2 maneuvers gently toward </a:t>
            </a:r>
          </a:p>
          <a:p>
            <a:pPr eaLnBrk="1" fontAlgn="auto" hangingPunct="1">
              <a:buFont typeface="Arial" charset="0"/>
              <a:buNone/>
              <a:defRPr/>
            </a:pPr>
            <a:r>
              <a:rPr lang="en-US" altLang="en-US" sz="2400"/>
              <a:t>		the space.</a:t>
            </a:r>
          </a:p>
          <a:p>
            <a:pPr eaLnBrk="1" fontAlgn="auto" hangingPunct="1">
              <a:buFont typeface="Arial"/>
              <a:buChar char="•"/>
              <a:defRPr/>
            </a:pPr>
            <a:r>
              <a:rPr lang="en-US" altLang="en-US" sz="2400"/>
              <a:t>Car 2 turns wheels sharply.</a:t>
            </a:r>
          </a:p>
          <a:p>
            <a:pPr eaLnBrk="1" fontAlgn="auto" hangingPunct="1">
              <a:buFont typeface="Arial"/>
              <a:buChar char="•"/>
              <a:defRPr/>
            </a:pPr>
            <a:r>
              <a:rPr lang="en-US" altLang="en-US" sz="2400"/>
              <a:t>Car 2 begins straightening wheels.</a:t>
            </a:r>
          </a:p>
          <a:p>
            <a:pPr eaLnBrk="1" fontAlgn="auto" hangingPunct="1">
              <a:buFont typeface="Arial"/>
              <a:buChar char="•"/>
              <a:defRPr/>
            </a:pPr>
            <a:r>
              <a:rPr lang="en-US" altLang="en-US" sz="2400"/>
              <a:t>Wheels on car should be turned</a:t>
            </a:r>
          </a:p>
          <a:p>
            <a:pPr eaLnBrk="1" fontAlgn="auto" hangingPunct="1">
              <a:buFont typeface="Arial" charset="0"/>
              <a:buNone/>
              <a:defRPr/>
            </a:pPr>
            <a:r>
              <a:rPr lang="en-US" altLang="en-US" sz="2400"/>
              <a:t>		 parallel to the curb.</a:t>
            </a:r>
          </a:p>
        </p:txBody>
      </p:sp>
      <p:pic>
        <p:nvPicPr>
          <p:cNvPr id="3277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1" y="1600201"/>
            <a:ext cx="1412875"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3" name="TextBox 5"/>
          <p:cNvSpPr txBox="1">
            <a:spLocks noChangeArrowheads="1"/>
          </p:cNvSpPr>
          <p:nvPr/>
        </p:nvSpPr>
        <p:spPr bwMode="auto">
          <a:xfrm>
            <a:off x="8458200" y="24384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2</a:t>
            </a:r>
          </a:p>
        </p:txBody>
      </p:sp>
      <p:sp>
        <p:nvSpPr>
          <p:cNvPr id="32774" name="TextBox 6"/>
          <p:cNvSpPr txBox="1">
            <a:spLocks noChangeArrowheads="1"/>
          </p:cNvSpPr>
          <p:nvPr/>
        </p:nvSpPr>
        <p:spPr bwMode="auto">
          <a:xfrm>
            <a:off x="8839200" y="2286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76" y="1638300"/>
            <a:ext cx="652462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2342348" y="596018"/>
            <a:ext cx="7511473" cy="1312480"/>
          </a:xfrm>
        </p:spPr>
        <p:txBody>
          <a:bodyPr/>
          <a:lstStyle/>
          <a:p>
            <a:pPr>
              <a:defRPr/>
            </a:pPr>
            <a:r>
              <a:rPr lang="en-US" altLang="en-US"/>
              <a:t>Bicyclists</a:t>
            </a:r>
          </a:p>
        </p:txBody>
      </p:sp>
      <p:sp>
        <p:nvSpPr>
          <p:cNvPr id="38915" name="Rectangle 3"/>
          <p:cNvSpPr>
            <a:spLocks noGrp="1" noRot="1" noChangeArrowheads="1"/>
          </p:cNvSpPr>
          <p:nvPr>
            <p:ph idx="1"/>
          </p:nvPr>
        </p:nvSpPr>
        <p:spPr>
          <a:xfrm>
            <a:off x="1981200" y="1676401"/>
            <a:ext cx="8229600" cy="4449763"/>
          </a:xfrm>
        </p:spPr>
        <p:txBody>
          <a:bodyPr>
            <a:normAutofit fontScale="85000" lnSpcReduction="20000"/>
          </a:bodyPr>
          <a:lstStyle/>
          <a:p>
            <a:pPr>
              <a:lnSpc>
                <a:spcPct val="80000"/>
              </a:lnSpc>
              <a:spcAft>
                <a:spcPts val="0"/>
              </a:spcAft>
              <a:defRPr/>
            </a:pPr>
            <a:r>
              <a:rPr lang="en-US" sz="2800" dirty="0">
                <a:solidFill>
                  <a:schemeClr val="tx1">
                    <a:lumMod val="75000"/>
                    <a:lumOff val="25000"/>
                  </a:schemeClr>
                </a:solidFill>
              </a:rPr>
              <a:t>Traffic laws also apply to bicyclists, but sometimes both adults and children cyclists appear unaware of responsibilities.</a:t>
            </a:r>
          </a:p>
          <a:p>
            <a:pPr>
              <a:lnSpc>
                <a:spcPct val="80000"/>
              </a:lnSpc>
              <a:spcAft>
                <a:spcPts val="0"/>
              </a:spcAft>
              <a:defRPr/>
            </a:pPr>
            <a:r>
              <a:rPr lang="en-US" sz="2800" dirty="0">
                <a:solidFill>
                  <a:schemeClr val="tx1">
                    <a:lumMod val="75000"/>
                    <a:lumOff val="25000"/>
                  </a:schemeClr>
                </a:solidFill>
              </a:rPr>
              <a:t>Bicycle riders must ride as close to the right curb or edge of the roadway as possible except when: (</a:t>
            </a:r>
            <a:r>
              <a:rPr lang="en-US" sz="2800" u="sng" dirty="0">
                <a:solidFill>
                  <a:schemeClr val="tx1">
                    <a:lumMod val="75000"/>
                    <a:lumOff val="25000"/>
                  </a:schemeClr>
                </a:solidFill>
              </a:rPr>
              <a:t>Bicycles ride with flow of traffic</a:t>
            </a:r>
            <a:r>
              <a:rPr lang="en-US" sz="2800" dirty="0">
                <a:solidFill>
                  <a:schemeClr val="tx1">
                    <a:lumMod val="75000"/>
                    <a:lumOff val="25000"/>
                  </a:schemeClr>
                </a:solidFill>
              </a:rPr>
              <a:t>)</a:t>
            </a:r>
          </a:p>
          <a:p>
            <a:pPr>
              <a:lnSpc>
                <a:spcPct val="80000"/>
              </a:lnSpc>
              <a:spcAft>
                <a:spcPts val="0"/>
              </a:spcAft>
              <a:buNone/>
              <a:defRPr/>
            </a:pPr>
            <a:r>
              <a:rPr lang="en-US" sz="2800" dirty="0">
                <a:solidFill>
                  <a:schemeClr val="tx1">
                    <a:lumMod val="75000"/>
                    <a:lumOff val="25000"/>
                  </a:schemeClr>
                </a:solidFill>
              </a:rPr>
              <a:t>		-passing another vehicle</a:t>
            </a:r>
          </a:p>
          <a:p>
            <a:pPr>
              <a:lnSpc>
                <a:spcPct val="80000"/>
              </a:lnSpc>
              <a:spcAft>
                <a:spcPts val="0"/>
              </a:spcAft>
              <a:buNone/>
              <a:defRPr/>
            </a:pPr>
            <a:r>
              <a:rPr lang="en-US" sz="2800" dirty="0">
                <a:solidFill>
                  <a:schemeClr val="tx1">
                    <a:lumMod val="75000"/>
                    <a:lumOff val="25000"/>
                  </a:schemeClr>
                </a:solidFill>
              </a:rPr>
              <a:t>		-preparing for a left turn</a:t>
            </a:r>
          </a:p>
          <a:p>
            <a:pPr>
              <a:lnSpc>
                <a:spcPct val="80000"/>
              </a:lnSpc>
              <a:spcAft>
                <a:spcPts val="0"/>
              </a:spcAft>
              <a:buNone/>
              <a:defRPr/>
            </a:pPr>
            <a:r>
              <a:rPr lang="en-US" sz="2800" dirty="0">
                <a:solidFill>
                  <a:schemeClr val="tx1">
                    <a:lumMod val="75000"/>
                    <a:lumOff val="25000"/>
                  </a:schemeClr>
                </a:solidFill>
              </a:rPr>
              <a:t>		-to avoid road or traffic conditions (debris, car doors, </a:t>
            </a:r>
            <a:r>
              <a:rPr lang="en-US" sz="2800" dirty="0" smtClean="0">
                <a:solidFill>
                  <a:schemeClr val="tx1">
                    <a:lumMod val="75000"/>
                    <a:lumOff val="25000"/>
                  </a:schemeClr>
                </a:solidFill>
              </a:rPr>
              <a:t>pedestrians</a:t>
            </a:r>
            <a:r>
              <a:rPr lang="en-US" sz="2800" dirty="0">
                <a:solidFill>
                  <a:schemeClr val="tx1">
                    <a:lumMod val="75000"/>
                    <a:lumOff val="25000"/>
                  </a:schemeClr>
                </a:solidFill>
              </a:rPr>
              <a:t>, etc).</a:t>
            </a:r>
          </a:p>
          <a:p>
            <a:pPr>
              <a:lnSpc>
                <a:spcPct val="80000"/>
              </a:lnSpc>
              <a:spcAft>
                <a:spcPts val="0"/>
              </a:spcAft>
              <a:defRPr/>
            </a:pPr>
            <a:r>
              <a:rPr lang="en-US" sz="2800" dirty="0">
                <a:solidFill>
                  <a:schemeClr val="tx1">
                    <a:lumMod val="75000"/>
                    <a:lumOff val="25000"/>
                  </a:schemeClr>
                </a:solidFill>
              </a:rPr>
              <a:t>Drivers may ride two side by side unless they impede the normal flow of traffic.</a:t>
            </a:r>
          </a:p>
          <a:p>
            <a:pPr>
              <a:lnSpc>
                <a:spcPct val="80000"/>
              </a:lnSpc>
              <a:spcAft>
                <a:spcPts val="0"/>
              </a:spcAft>
              <a:buFontTx/>
              <a:buChar char="•"/>
              <a:defRPr/>
            </a:pPr>
            <a:r>
              <a:rPr lang="en-US" sz="2800" dirty="0">
                <a:solidFill>
                  <a:schemeClr val="tx1">
                    <a:lumMod val="75000"/>
                    <a:lumOff val="25000"/>
                  </a:schemeClr>
                </a:solidFill>
              </a:rPr>
              <a:t>Bicycle riders are required to signal for all turns, land changes, or stops by using hand signals</a:t>
            </a:r>
          </a:p>
          <a:p>
            <a:pPr>
              <a:lnSpc>
                <a:spcPct val="80000"/>
              </a:lnSpc>
              <a:spcAft>
                <a:spcPts val="0"/>
              </a:spcAft>
              <a:buFontTx/>
              <a:buChar char="•"/>
              <a:defRPr/>
            </a:pPr>
            <a:r>
              <a:rPr lang="en-US" sz="2800" dirty="0">
                <a:solidFill>
                  <a:schemeClr val="tx1">
                    <a:lumMod val="75000"/>
                    <a:lumOff val="25000"/>
                  </a:schemeClr>
                </a:solidFill>
              </a:rPr>
              <a:t>Every bicycle driver on a roadway has to wear an approved helmet. </a:t>
            </a:r>
            <a:endParaRPr lang="en-US" sz="2400" dirty="0">
              <a:solidFill>
                <a:schemeClr val="tx1">
                  <a:lumMod val="75000"/>
                  <a:lumOff val="25000"/>
                </a:schemeClr>
              </a:solidFill>
            </a:endParaRPr>
          </a:p>
        </p:txBody>
      </p:sp>
      <p:pic>
        <p:nvPicPr>
          <p:cNvPr id="34820" name="Picture 4" descr="MCj043222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2014" y="193675"/>
            <a:ext cx="16859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gfiu_Mw87Q"/>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970088" y="304800"/>
            <a:ext cx="808831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274638"/>
            <a:ext cx="8229600" cy="639762"/>
          </a:xfrm>
        </p:spPr>
        <p:txBody>
          <a:bodyPr/>
          <a:lstStyle/>
          <a:p>
            <a:pPr>
              <a:defRPr/>
            </a:pPr>
            <a:r>
              <a:rPr lang="en-US" altLang="en-US" smtClean="0"/>
              <a:t>BICYCLES</a:t>
            </a:r>
          </a:p>
        </p:txBody>
      </p:sp>
      <p:sp>
        <p:nvSpPr>
          <p:cNvPr id="48131" name="Content Placeholder 2"/>
          <p:cNvSpPr>
            <a:spLocks noGrp="1"/>
          </p:cNvSpPr>
          <p:nvPr>
            <p:ph idx="1"/>
          </p:nvPr>
        </p:nvSpPr>
        <p:spPr>
          <a:xfrm>
            <a:off x="1981200" y="1066801"/>
            <a:ext cx="8229600" cy="5059363"/>
          </a:xfrm>
        </p:spPr>
        <p:txBody>
          <a:bodyPr>
            <a:normAutofit fontScale="92500"/>
          </a:bodyPr>
          <a:lstStyle/>
          <a:p>
            <a:pPr>
              <a:spcAft>
                <a:spcPts val="0"/>
              </a:spcAft>
              <a:defRPr/>
            </a:pPr>
            <a:r>
              <a:rPr lang="en-US" altLang="en-US" sz="2400" dirty="0">
                <a:solidFill>
                  <a:schemeClr val="tx1">
                    <a:lumMod val="75000"/>
                    <a:lumOff val="25000"/>
                  </a:schemeClr>
                </a:solidFill>
              </a:rPr>
              <a:t>Special situations motor vehicle drivers must be aware of:</a:t>
            </a:r>
          </a:p>
          <a:p>
            <a:pPr lvl="1">
              <a:spcAft>
                <a:spcPts val="0"/>
              </a:spcAft>
              <a:defRPr/>
            </a:pPr>
            <a:r>
              <a:rPr lang="en-US" altLang="en-US" sz="2000" dirty="0">
                <a:solidFill>
                  <a:schemeClr val="tx1">
                    <a:lumMod val="75000"/>
                    <a:lumOff val="25000"/>
                  </a:schemeClr>
                </a:solidFill>
              </a:rPr>
              <a:t>Do not drive in an established bicycle lane, except to park, when permitted, to enter or leave the highway or to prepare for a turn.</a:t>
            </a:r>
          </a:p>
          <a:p>
            <a:pPr lvl="1">
              <a:spcAft>
                <a:spcPts val="0"/>
              </a:spcAft>
              <a:defRPr/>
            </a:pPr>
            <a:r>
              <a:rPr lang="en-US" altLang="en-US" sz="2000" dirty="0">
                <a:solidFill>
                  <a:schemeClr val="tx1">
                    <a:lumMod val="75000"/>
                    <a:lumOff val="25000"/>
                  </a:schemeClr>
                </a:solidFill>
              </a:rPr>
              <a:t>When turning across a bicycle lane, do not intrude upon the safety of the bicycle driver in the lane.</a:t>
            </a:r>
          </a:p>
          <a:p>
            <a:pPr lvl="1">
              <a:spcAft>
                <a:spcPts val="0"/>
              </a:spcAft>
              <a:defRPr/>
            </a:pPr>
            <a:r>
              <a:rPr lang="en-US" altLang="en-US" sz="2000" dirty="0">
                <a:solidFill>
                  <a:schemeClr val="tx1">
                    <a:lumMod val="75000"/>
                    <a:lumOff val="25000"/>
                  </a:schemeClr>
                </a:solidFill>
              </a:rPr>
              <a:t>Be careful when passing a bicyclist, wind currents can affect the safety of the cyclist.</a:t>
            </a:r>
          </a:p>
          <a:p>
            <a:pPr lvl="1">
              <a:spcAft>
                <a:spcPts val="0"/>
              </a:spcAft>
              <a:defRPr/>
            </a:pPr>
            <a:r>
              <a:rPr lang="en-US" altLang="en-US" sz="2000" dirty="0">
                <a:solidFill>
                  <a:schemeClr val="tx1">
                    <a:lumMod val="75000"/>
                    <a:lumOff val="25000"/>
                  </a:schemeClr>
                </a:solidFill>
              </a:rPr>
              <a:t>Do not follow a cyclist too closely and do not blast your horn at the driver.  </a:t>
            </a:r>
          </a:p>
          <a:p>
            <a:pPr lvl="1">
              <a:spcAft>
                <a:spcPts val="0"/>
              </a:spcAft>
              <a:defRPr/>
            </a:pPr>
            <a:r>
              <a:rPr lang="en-US" altLang="en-US" sz="2000" dirty="0">
                <a:solidFill>
                  <a:schemeClr val="tx1">
                    <a:lumMod val="75000"/>
                    <a:lumOff val="25000"/>
                  </a:schemeClr>
                </a:solidFill>
              </a:rPr>
              <a:t>Be especially careful at intersections, when crossing sidewalks, or when entering or leaving driveways and alleyways.</a:t>
            </a:r>
          </a:p>
          <a:p>
            <a:pPr lvl="1">
              <a:spcAft>
                <a:spcPts val="0"/>
              </a:spcAft>
              <a:defRPr/>
            </a:pPr>
            <a:r>
              <a:rPr lang="en-US" altLang="en-US" sz="2000" dirty="0">
                <a:solidFill>
                  <a:schemeClr val="tx1">
                    <a:lumMod val="75000"/>
                    <a:lumOff val="25000"/>
                  </a:schemeClr>
                </a:solidFill>
              </a:rPr>
              <a:t>During wet weather, be prepared to compensate for a cyclist’s decreased ability to slow or stop.</a:t>
            </a:r>
          </a:p>
          <a:p>
            <a:pPr lvl="1">
              <a:spcAft>
                <a:spcPts val="0"/>
              </a:spcAft>
              <a:defRPr/>
            </a:pPr>
            <a:r>
              <a:rPr lang="en-US" altLang="en-US" sz="2000" dirty="0">
                <a:solidFill>
                  <a:schemeClr val="tx1">
                    <a:lumMod val="75000"/>
                    <a:lumOff val="25000"/>
                  </a:schemeClr>
                </a:solidFill>
              </a:rPr>
              <a:t>Watch for bicyclists during darkness or periods of poor visibility – not all have lights or reflectors.</a:t>
            </a:r>
          </a:p>
          <a:p>
            <a:pPr lvl="1">
              <a:spcAft>
                <a:spcPts val="0"/>
              </a:spcAft>
              <a:defRPr/>
            </a:pPr>
            <a:endParaRPr lang="en-US" altLang="en-US" sz="2400" dirty="0">
              <a:solidFill>
                <a:schemeClr val="tx1">
                  <a:lumMod val="75000"/>
                  <a:lumOff val="25000"/>
                </a:schemeClr>
              </a:solidFill>
            </a:endParaRPr>
          </a:p>
          <a:p>
            <a:pPr lvl="1">
              <a:spcAft>
                <a:spcPts val="0"/>
              </a:spcAft>
              <a:defRPr/>
            </a:pPr>
            <a:endParaRPr lang="en-US" altLang="en-US"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342348" y="596018"/>
            <a:ext cx="7511473" cy="1312480"/>
          </a:xfrm>
        </p:spPr>
        <p:txBody>
          <a:bodyPr/>
          <a:lstStyle/>
          <a:p>
            <a:pPr>
              <a:defRPr/>
            </a:pPr>
            <a:r>
              <a:rPr lang="en-US" altLang="en-US"/>
              <a:t>Safety Belt Law</a:t>
            </a:r>
          </a:p>
        </p:txBody>
      </p:sp>
      <p:sp>
        <p:nvSpPr>
          <p:cNvPr id="73731" name="Rectangle 3"/>
          <p:cNvSpPr>
            <a:spLocks noGrp="1" noChangeArrowheads="1"/>
          </p:cNvSpPr>
          <p:nvPr>
            <p:ph idx="1"/>
          </p:nvPr>
        </p:nvSpPr>
        <p:spPr>
          <a:xfrm>
            <a:off x="2342348" y="2060898"/>
            <a:ext cx="7511472" cy="4041162"/>
          </a:xfrm>
        </p:spPr>
        <p:txBody>
          <a:bodyPr/>
          <a:lstStyle/>
          <a:p>
            <a:pPr eaLnBrk="1" fontAlgn="auto" hangingPunct="1">
              <a:buFont typeface="Arial"/>
              <a:buChar char="•"/>
              <a:defRPr/>
            </a:pPr>
            <a:r>
              <a:rPr lang="en-US" altLang="en-US"/>
              <a:t>The Alabama Safety Belt Law requires that all front seat occupants, regardless of age, be restrained.</a:t>
            </a:r>
          </a:p>
          <a:p>
            <a:pPr eaLnBrk="1" fontAlgn="auto" hangingPunct="1">
              <a:buFont typeface="Arial"/>
              <a:buChar char="•"/>
              <a:defRPr/>
            </a:pPr>
            <a:endParaRPr lang="en-US" altLang="en-US"/>
          </a:p>
          <a:p>
            <a:pPr eaLnBrk="1" fontAlgn="auto" hangingPunct="1">
              <a:buFont typeface="Arial"/>
              <a:buChar char="•"/>
              <a:defRPr/>
            </a:pPr>
            <a:r>
              <a:rPr lang="en-US" altLang="en-US"/>
              <a:t>This is a primary law and is subject to a fine when not obeyed.</a:t>
            </a:r>
          </a:p>
        </p:txBody>
      </p:sp>
      <p:pic>
        <p:nvPicPr>
          <p:cNvPr id="38916" name="Picture 6" descr="drivingbe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4325"/>
            <a:ext cx="1752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atbelt.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524000" y="228600"/>
            <a:ext cx="914400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981200" y="274638"/>
            <a:ext cx="8229600" cy="715962"/>
          </a:xfrm>
        </p:spPr>
        <p:txBody>
          <a:bodyPr/>
          <a:lstStyle/>
          <a:p>
            <a:pPr>
              <a:defRPr/>
            </a:pPr>
            <a:r>
              <a:rPr lang="en-US" altLang="en-US"/>
              <a:t>Child Restraint Laws</a:t>
            </a:r>
          </a:p>
        </p:txBody>
      </p:sp>
      <p:sp>
        <p:nvSpPr>
          <p:cNvPr id="50179" name="Rectangle 3"/>
          <p:cNvSpPr>
            <a:spLocks noGrp="1" noChangeArrowheads="1"/>
          </p:cNvSpPr>
          <p:nvPr>
            <p:ph idx="1"/>
          </p:nvPr>
        </p:nvSpPr>
        <p:spPr>
          <a:xfrm>
            <a:off x="1752600" y="990601"/>
            <a:ext cx="8382000" cy="5135563"/>
          </a:xfrm>
        </p:spPr>
        <p:txBody>
          <a:bodyPr>
            <a:normAutofit fontScale="92500"/>
          </a:bodyPr>
          <a:lstStyle/>
          <a:p>
            <a:pPr>
              <a:lnSpc>
                <a:spcPct val="90000"/>
              </a:lnSpc>
              <a:spcAft>
                <a:spcPts val="0"/>
              </a:spcAft>
              <a:defRPr/>
            </a:pPr>
            <a:r>
              <a:rPr lang="en-US" altLang="en-US" sz="2400" u="sng">
                <a:solidFill>
                  <a:schemeClr val="tx1">
                    <a:lumMod val="75000"/>
                    <a:lumOff val="25000"/>
                  </a:schemeClr>
                </a:solidFill>
              </a:rPr>
              <a:t>Alabama’s Child Restraint Law states that the driver of a motor vehicle is responsible for seeing that any passenger under the age of 15 is properly belted</a:t>
            </a:r>
            <a:r>
              <a:rPr lang="en-US" altLang="en-US" sz="2400">
                <a:solidFill>
                  <a:schemeClr val="tx1">
                    <a:lumMod val="75000"/>
                    <a:lumOff val="25000"/>
                  </a:schemeClr>
                </a:solidFill>
              </a:rPr>
              <a:t>.</a:t>
            </a:r>
          </a:p>
          <a:p>
            <a:pPr>
              <a:lnSpc>
                <a:spcPct val="90000"/>
              </a:lnSpc>
              <a:spcAft>
                <a:spcPts val="0"/>
              </a:spcAft>
              <a:defRPr/>
            </a:pPr>
            <a:r>
              <a:rPr lang="en-US" altLang="en-US" sz="2400">
                <a:solidFill>
                  <a:schemeClr val="tx1">
                    <a:lumMod val="75000"/>
                    <a:lumOff val="25000"/>
                  </a:schemeClr>
                </a:solidFill>
              </a:rPr>
              <a:t>This applies to front and back seats in all passenger cars, trucks, minivans, and SUVs.</a:t>
            </a:r>
          </a:p>
          <a:p>
            <a:pPr>
              <a:lnSpc>
                <a:spcPct val="90000"/>
              </a:lnSpc>
              <a:spcAft>
                <a:spcPts val="0"/>
              </a:spcAft>
              <a:defRPr/>
            </a:pPr>
            <a:r>
              <a:rPr lang="en-US" altLang="en-US" sz="2400">
                <a:solidFill>
                  <a:schemeClr val="tx1">
                    <a:lumMod val="75000"/>
                    <a:lumOff val="25000"/>
                  </a:schemeClr>
                </a:solidFill>
              </a:rPr>
              <a:t>Violators will have points assessed against their license, as well as, paying a fine.</a:t>
            </a:r>
            <a:endParaRPr lang="en-US" altLang="en-US" sz="900">
              <a:solidFill>
                <a:schemeClr val="tx1">
                  <a:lumMod val="75000"/>
                  <a:lumOff val="25000"/>
                </a:schemeClr>
              </a:solidFill>
            </a:endParaRPr>
          </a:p>
          <a:p>
            <a:pPr>
              <a:lnSpc>
                <a:spcPct val="90000"/>
              </a:lnSpc>
              <a:spcAft>
                <a:spcPts val="0"/>
              </a:spcAft>
              <a:buNone/>
              <a:defRPr/>
            </a:pPr>
            <a:endParaRPr lang="en-US" altLang="en-US" sz="900">
              <a:solidFill>
                <a:schemeClr val="tx1">
                  <a:lumMod val="75000"/>
                  <a:lumOff val="25000"/>
                </a:schemeClr>
              </a:solidFill>
            </a:endParaRPr>
          </a:p>
          <a:p>
            <a:pPr>
              <a:lnSpc>
                <a:spcPct val="90000"/>
              </a:lnSpc>
              <a:spcAft>
                <a:spcPts val="0"/>
              </a:spcAft>
              <a:buNone/>
              <a:defRPr/>
            </a:pPr>
            <a:r>
              <a:rPr lang="en-US" altLang="en-US" sz="2400">
                <a:solidFill>
                  <a:schemeClr val="tx1">
                    <a:lumMod val="75000"/>
                    <a:lumOff val="25000"/>
                  </a:schemeClr>
                </a:solidFill>
              </a:rPr>
              <a:t>The law requires the following size appropriate restraint systems:</a:t>
            </a:r>
          </a:p>
          <a:p>
            <a:pPr>
              <a:lnSpc>
                <a:spcPct val="90000"/>
              </a:lnSpc>
              <a:spcAft>
                <a:spcPts val="0"/>
              </a:spcAft>
              <a:buNone/>
              <a:defRPr/>
            </a:pPr>
            <a:r>
              <a:rPr lang="en-US" altLang="en-US" sz="2400">
                <a:solidFill>
                  <a:schemeClr val="tx1">
                    <a:lumMod val="75000"/>
                    <a:lumOff val="25000"/>
                  </a:schemeClr>
                </a:solidFill>
              </a:rPr>
              <a:t>		</a:t>
            </a:r>
            <a:r>
              <a:rPr lang="en-US" altLang="en-US">
                <a:solidFill>
                  <a:schemeClr val="tx1">
                    <a:lumMod val="75000"/>
                    <a:lumOff val="25000"/>
                  </a:schemeClr>
                </a:solidFill>
              </a:rPr>
              <a:t>-Infant-only seat or convertible seat used</a:t>
            </a:r>
          </a:p>
          <a:p>
            <a:pPr>
              <a:lnSpc>
                <a:spcPct val="90000"/>
              </a:lnSpc>
              <a:spcAft>
                <a:spcPts val="0"/>
              </a:spcAft>
              <a:buNone/>
              <a:defRPr/>
            </a:pPr>
            <a:r>
              <a:rPr lang="en-US" altLang="en-US">
                <a:solidFill>
                  <a:schemeClr val="tx1">
                    <a:lumMod val="75000"/>
                    <a:lumOff val="25000"/>
                  </a:schemeClr>
                </a:solidFill>
              </a:rPr>
              <a:t>			in the rear facing position</a:t>
            </a:r>
          </a:p>
          <a:p>
            <a:pPr>
              <a:lnSpc>
                <a:spcPct val="90000"/>
              </a:lnSpc>
              <a:spcAft>
                <a:spcPts val="0"/>
              </a:spcAft>
              <a:buNone/>
              <a:defRPr/>
            </a:pPr>
            <a:r>
              <a:rPr lang="en-US" altLang="en-US">
                <a:solidFill>
                  <a:schemeClr val="tx1">
                    <a:lumMod val="75000"/>
                    <a:lumOff val="25000"/>
                  </a:schemeClr>
                </a:solidFill>
              </a:rPr>
              <a:t>		-Convertible seat in the forward position</a:t>
            </a:r>
          </a:p>
          <a:p>
            <a:pPr>
              <a:lnSpc>
                <a:spcPct val="90000"/>
              </a:lnSpc>
              <a:spcAft>
                <a:spcPts val="0"/>
              </a:spcAft>
              <a:buNone/>
              <a:defRPr/>
            </a:pPr>
            <a:r>
              <a:rPr lang="en-US" altLang="en-US">
                <a:solidFill>
                  <a:schemeClr val="tx1">
                    <a:lumMod val="75000"/>
                    <a:lumOff val="25000"/>
                  </a:schemeClr>
                </a:solidFill>
              </a:rPr>
              <a:t>			or forward-facing seat until a child</a:t>
            </a:r>
          </a:p>
          <a:p>
            <a:pPr>
              <a:lnSpc>
                <a:spcPct val="90000"/>
              </a:lnSpc>
              <a:spcAft>
                <a:spcPts val="0"/>
              </a:spcAft>
              <a:buNone/>
              <a:defRPr/>
            </a:pPr>
            <a:r>
              <a:rPr lang="en-US" altLang="en-US">
                <a:solidFill>
                  <a:schemeClr val="tx1">
                    <a:lumMod val="75000"/>
                    <a:lumOff val="25000"/>
                  </a:schemeClr>
                </a:solidFill>
              </a:rPr>
              <a:t>			is at least 5 years of age or 40 lbs.</a:t>
            </a:r>
          </a:p>
          <a:p>
            <a:pPr>
              <a:lnSpc>
                <a:spcPct val="90000"/>
              </a:lnSpc>
              <a:spcAft>
                <a:spcPts val="0"/>
              </a:spcAft>
              <a:buNone/>
              <a:defRPr/>
            </a:pPr>
            <a:r>
              <a:rPr lang="en-US" altLang="en-US">
                <a:solidFill>
                  <a:schemeClr val="tx1">
                    <a:lumMod val="75000"/>
                    <a:lumOff val="25000"/>
                  </a:schemeClr>
                </a:solidFill>
              </a:rPr>
              <a:t>		-Booster seat until a child is 6 years old.</a:t>
            </a:r>
          </a:p>
          <a:p>
            <a:pPr>
              <a:lnSpc>
                <a:spcPct val="90000"/>
              </a:lnSpc>
              <a:spcAft>
                <a:spcPts val="0"/>
              </a:spcAft>
              <a:buNone/>
              <a:defRPr/>
            </a:pPr>
            <a:r>
              <a:rPr lang="en-US" altLang="en-US">
                <a:solidFill>
                  <a:schemeClr val="tx1">
                    <a:lumMod val="75000"/>
                    <a:lumOff val="25000"/>
                  </a:schemeClr>
                </a:solidFill>
              </a:rPr>
              <a:t>		-Seat belt until a child is 15 years of age.</a:t>
            </a:r>
          </a:p>
        </p:txBody>
      </p:sp>
      <p:pic>
        <p:nvPicPr>
          <p:cNvPr id="41988" name="Picture 4" descr="driving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191000"/>
            <a:ext cx="266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Posture and Steering</a:t>
            </a:r>
            <a:endParaRPr lang="en-US" dirty="0"/>
          </a:p>
        </p:txBody>
      </p:sp>
      <p:sp>
        <p:nvSpPr>
          <p:cNvPr id="3" name="Content Placeholder 2"/>
          <p:cNvSpPr>
            <a:spLocks noGrp="1"/>
          </p:cNvSpPr>
          <p:nvPr>
            <p:ph idx="1"/>
          </p:nvPr>
        </p:nvSpPr>
        <p:spPr/>
        <p:txBody>
          <a:bodyPr/>
          <a:lstStyle/>
          <a:p>
            <a:r>
              <a:rPr lang="en-US" dirty="0" smtClean="0"/>
              <a:t>Good posture will result in better vision, control, and ability to maneuver in an emergency</a:t>
            </a:r>
          </a:p>
          <a:p>
            <a:r>
              <a:rPr lang="en-US" dirty="0" smtClean="0"/>
              <a:t>Sit erect firmly gripping the outside of steering wheel with both hands</a:t>
            </a:r>
          </a:p>
          <a:p>
            <a:r>
              <a:rPr lang="en-US" dirty="0" smtClean="0"/>
              <a:t>Always keep both hands on the wheel except when it is necessary to remove one for signaling or for another purpose necessary to the operation of the vehicle.  </a:t>
            </a:r>
            <a:endParaRPr lang="en-US" dirty="0"/>
          </a:p>
        </p:txBody>
      </p:sp>
    </p:spTree>
    <p:extLst>
      <p:ext uri="{BB962C8B-B14F-4D97-AF65-F5344CB8AC3E}">
        <p14:creationId xmlns:p14="http://schemas.microsoft.com/office/powerpoint/2010/main" val="1411712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Rules for Turns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Prepare to turn before you get there, don</a:t>
            </a:r>
            <a:r>
              <a:rPr lang="uk-UA" dirty="0" smtClean="0"/>
              <a:t>’</a:t>
            </a:r>
            <a:r>
              <a:rPr lang="en-US" dirty="0" smtClean="0"/>
              <a:t>t make the decision at the last moment.</a:t>
            </a:r>
          </a:p>
          <a:p>
            <a:r>
              <a:rPr lang="en-US" dirty="0" smtClean="0"/>
              <a:t>Get in proper turn lane well ahead of the place you will make your turn</a:t>
            </a:r>
          </a:p>
          <a:p>
            <a:r>
              <a:rPr lang="en-US" dirty="0" smtClean="0"/>
              <a:t>At least 100 </a:t>
            </a:r>
            <a:r>
              <a:rPr lang="en-US" dirty="0" err="1" smtClean="0"/>
              <a:t>ft</a:t>
            </a:r>
            <a:r>
              <a:rPr lang="en-US" dirty="0" smtClean="0"/>
              <a:t> before making the turn, signal your intentions</a:t>
            </a:r>
          </a:p>
          <a:p>
            <a:r>
              <a:rPr lang="en-US" dirty="0" smtClean="0"/>
              <a:t>Reduce speed before making turns</a:t>
            </a:r>
          </a:p>
          <a:p>
            <a:r>
              <a:rPr lang="en-US" dirty="0" smtClean="0"/>
              <a:t>Always finish your turn in the proper lane, turn into the closest legal lane</a:t>
            </a:r>
          </a:p>
          <a:p>
            <a:r>
              <a:rPr lang="en-US" dirty="0" smtClean="0"/>
              <a:t>Make sure in advance it is safe to turn. Check the front, rear and sides, for cars and pedestrians.</a:t>
            </a:r>
          </a:p>
          <a:p>
            <a:r>
              <a:rPr lang="en-US" dirty="0" smtClean="0"/>
              <a:t>Watch for situations developing in the street you will enter upon turning</a:t>
            </a:r>
          </a:p>
          <a:p>
            <a:r>
              <a:rPr lang="en-US" dirty="0" smtClean="0"/>
              <a:t>Be certain your signals are discontinued after completing the turn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6048" y="614975"/>
            <a:ext cx="1654719" cy="16547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241" y="609600"/>
            <a:ext cx="1665470" cy="1665470"/>
          </a:xfrm>
          <a:prstGeom prst="rect">
            <a:avLst/>
          </a:prstGeom>
        </p:spPr>
      </p:pic>
    </p:spTree>
    <p:extLst>
      <p:ext uri="{BB962C8B-B14F-4D97-AF65-F5344CB8AC3E}">
        <p14:creationId xmlns:p14="http://schemas.microsoft.com/office/powerpoint/2010/main" val="344728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Turning From Four Lane Highways</a:t>
            </a:r>
            <a:endParaRPr lang="en-US" dirty="0"/>
          </a:p>
        </p:txBody>
      </p:sp>
      <p:sp>
        <p:nvSpPr>
          <p:cNvPr id="3" name="Content Placeholder 2"/>
          <p:cNvSpPr>
            <a:spLocks noGrp="1"/>
          </p:cNvSpPr>
          <p:nvPr>
            <p:ph idx="1"/>
          </p:nvPr>
        </p:nvSpPr>
        <p:spPr/>
        <p:txBody>
          <a:bodyPr>
            <a:normAutofit lnSpcReduction="10000"/>
          </a:bodyPr>
          <a:lstStyle/>
          <a:p>
            <a:r>
              <a:rPr lang="en-US" dirty="0" smtClean="0"/>
              <a:t>Making a right turn, enter the right lane well in advance of the turn and make a right turn into the right lane of the cross street.</a:t>
            </a:r>
          </a:p>
          <a:p>
            <a:endParaRPr lang="en-US" dirty="0"/>
          </a:p>
          <a:p>
            <a:r>
              <a:rPr lang="en-US" dirty="0" smtClean="0"/>
              <a:t>Making a left turn, move to the lane nearest the center line or traffic divider and turn from the inside lane.  Avoid a wide swing during the turn, and enter the cross street just to the right of the centerline.</a:t>
            </a:r>
          </a:p>
          <a:p>
            <a:endParaRPr lang="en-US" dirty="0"/>
          </a:p>
          <a:p>
            <a:r>
              <a:rPr lang="en-US" dirty="0" smtClean="0"/>
              <a:t>Remember some intersections are marked to permit turns from more than one lane and you may make your turns as indicated by signs or pavement markings.</a:t>
            </a:r>
            <a:endParaRPr lang="en-US" dirty="0"/>
          </a:p>
        </p:txBody>
      </p:sp>
    </p:spTree>
    <p:extLst>
      <p:ext uri="{BB962C8B-B14F-4D97-AF65-F5344CB8AC3E}">
        <p14:creationId xmlns:p14="http://schemas.microsoft.com/office/powerpoint/2010/main" val="281562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 Turning Rules</a:t>
            </a:r>
            <a:endParaRPr lang="en-US" dirty="0"/>
          </a:p>
        </p:txBody>
      </p:sp>
      <p:sp>
        <p:nvSpPr>
          <p:cNvPr id="3" name="Content Placeholder 2"/>
          <p:cNvSpPr>
            <a:spLocks noGrp="1"/>
          </p:cNvSpPr>
          <p:nvPr>
            <p:ph idx="1"/>
          </p:nvPr>
        </p:nvSpPr>
        <p:spPr/>
        <p:txBody>
          <a:bodyPr/>
          <a:lstStyle/>
          <a:p>
            <a:r>
              <a:rPr lang="en-US" dirty="0" smtClean="0"/>
              <a:t>Plan Ahead</a:t>
            </a:r>
          </a:p>
          <a:p>
            <a:r>
              <a:rPr lang="en-US" dirty="0" smtClean="0"/>
              <a:t>Be in the proper lane well before the turn</a:t>
            </a:r>
          </a:p>
          <a:p>
            <a:r>
              <a:rPr lang="en-US" dirty="0" smtClean="0"/>
              <a:t>Signal the direction you plan to turn</a:t>
            </a:r>
          </a:p>
          <a:p>
            <a:r>
              <a:rPr lang="en-US" dirty="0" smtClean="0"/>
              <a:t>Reduce your speed and check for persons and vehicles in your turning path</a:t>
            </a:r>
          </a:p>
          <a:p>
            <a:r>
              <a:rPr lang="en-US" dirty="0" smtClean="0"/>
              <a:t>Turn into the proper lane </a:t>
            </a:r>
          </a:p>
          <a:p>
            <a:r>
              <a:rPr lang="en-US" dirty="0" smtClean="0"/>
              <a:t>Adjust speed to flow of traffic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612" y="1143000"/>
            <a:ext cx="2971800" cy="2743200"/>
          </a:xfrm>
          <a:prstGeom prst="rect">
            <a:avLst/>
          </a:prstGeom>
        </p:spPr>
      </p:pic>
    </p:spTree>
    <p:extLst>
      <p:ext uri="{BB962C8B-B14F-4D97-AF65-F5344CB8AC3E}">
        <p14:creationId xmlns:p14="http://schemas.microsoft.com/office/powerpoint/2010/main" val="1124292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Guidelines for 3 Point Turns</a:t>
            </a:r>
            <a:endParaRPr lang="en-US" dirty="0"/>
          </a:p>
        </p:txBody>
      </p:sp>
      <p:sp>
        <p:nvSpPr>
          <p:cNvPr id="3" name="Content Placeholder 2"/>
          <p:cNvSpPr>
            <a:spLocks noGrp="1"/>
          </p:cNvSpPr>
          <p:nvPr>
            <p:ph idx="1"/>
          </p:nvPr>
        </p:nvSpPr>
        <p:spPr/>
        <p:txBody>
          <a:bodyPr>
            <a:normAutofit lnSpcReduction="10000"/>
          </a:bodyPr>
          <a:lstStyle/>
          <a:p>
            <a:r>
              <a:rPr lang="en-US" dirty="0"/>
              <a:t>M</a:t>
            </a:r>
            <a:r>
              <a:rPr lang="en-US" dirty="0" smtClean="0"/>
              <a:t>ust be made without endangering other traffic</a:t>
            </a:r>
          </a:p>
          <a:p>
            <a:r>
              <a:rPr lang="en-US" dirty="0" smtClean="0"/>
              <a:t>Are normally permitted where your vehicle can be seen for a great distance and where traffic is such that making the 3 point turn would not constitute a hazard.</a:t>
            </a:r>
          </a:p>
          <a:p>
            <a:r>
              <a:rPr lang="en-US" dirty="0" smtClean="0"/>
              <a:t> </a:t>
            </a:r>
            <a:r>
              <a:rPr lang="en-US" dirty="0"/>
              <a:t>A</a:t>
            </a:r>
            <a:r>
              <a:rPr lang="en-US" dirty="0" smtClean="0"/>
              <a:t>re not allowed on interstate freeways, curves, or near the tops of hills where you cannot be seen by drivers of other vehicles approaching from either direction within 500 feet.  </a:t>
            </a:r>
          </a:p>
          <a:p>
            <a:r>
              <a:rPr lang="en-US" dirty="0" smtClean="0"/>
              <a:t>Are governed by local ordinances and there may be no signs to warn you</a:t>
            </a:r>
          </a:p>
          <a:p>
            <a:r>
              <a:rPr lang="en-US" dirty="0" smtClean="0"/>
              <a:t>Prohibitory signs are usually posted at hazardous locations</a:t>
            </a:r>
          </a:p>
          <a:p>
            <a:endParaRPr lang="en-US" dirty="0" smtClean="0"/>
          </a:p>
          <a:p>
            <a:endParaRPr lang="en-US" dirty="0"/>
          </a:p>
        </p:txBody>
      </p:sp>
    </p:spTree>
    <p:extLst>
      <p:ext uri="{BB962C8B-B14F-4D97-AF65-F5344CB8AC3E}">
        <p14:creationId xmlns:p14="http://schemas.microsoft.com/office/powerpoint/2010/main" val="972090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Making a 3 Point Turn</a:t>
            </a:r>
            <a:endParaRPr lang="en-US" dirty="0"/>
          </a:p>
        </p:txBody>
      </p:sp>
      <p:sp>
        <p:nvSpPr>
          <p:cNvPr id="3" name="Content Placeholder 2"/>
          <p:cNvSpPr>
            <a:spLocks noGrp="1"/>
          </p:cNvSpPr>
          <p:nvPr>
            <p:ph idx="1"/>
          </p:nvPr>
        </p:nvSpPr>
        <p:spPr>
          <a:xfrm>
            <a:off x="1141413" y="2189747"/>
            <a:ext cx="9905998" cy="3601454"/>
          </a:xfrm>
        </p:spPr>
        <p:txBody>
          <a:bodyPr>
            <a:normAutofit/>
          </a:bodyPr>
          <a:lstStyle/>
          <a:p>
            <a:r>
              <a:rPr lang="en-US" altLang="en-US" dirty="0"/>
              <a:t>Check traffic, signal, and stop as close to right edge of the curb as possible. Do not run off the roadway. Check both directions and make sure you have a 20-30 second </a:t>
            </a:r>
            <a:r>
              <a:rPr lang="en-US" altLang="en-US" dirty="0" smtClean="0"/>
              <a:t>gap</a:t>
            </a:r>
          </a:p>
          <a:p>
            <a:r>
              <a:rPr lang="en-US" altLang="en-US" dirty="0"/>
              <a:t>Signal for a left turn. Check </a:t>
            </a:r>
            <a:r>
              <a:rPr lang="en-US" altLang="en-US" dirty="0" smtClean="0"/>
              <a:t> rear mirror, left </a:t>
            </a:r>
            <a:r>
              <a:rPr lang="en-US" altLang="en-US" dirty="0"/>
              <a:t>mirror. </a:t>
            </a:r>
            <a:r>
              <a:rPr lang="en-US" altLang="en-US" dirty="0" smtClean="0"/>
              <a:t>Blind spot and Look </a:t>
            </a:r>
            <a:r>
              <a:rPr lang="en-US" altLang="en-US" dirty="0"/>
              <a:t>over left shoulder. (1)Turn wheel sharply to the left and move vehicle slowly across the opposite lane.</a:t>
            </a:r>
          </a:p>
          <a:p>
            <a:r>
              <a:rPr lang="en-US" dirty="0"/>
              <a:t>Stop the vehicle just short of the curb. (2) Shift to reverse. Turn the wheel sharply back </a:t>
            </a:r>
            <a:r>
              <a:rPr lang="en-US" dirty="0" smtClean="0"/>
              <a:t>to the right check blind spot, look over right shoulder, and </a:t>
            </a:r>
            <a:r>
              <a:rPr lang="en-US" dirty="0"/>
              <a:t>Back the vehicle just short of the opposite curb. (3) Shift to drive. Turn wheel sharply to the left and move into the proper lane.</a:t>
            </a:r>
          </a:p>
          <a:p>
            <a:endParaRPr lang="en-US" dirty="0"/>
          </a:p>
        </p:txBody>
      </p:sp>
    </p:spTree>
    <p:extLst>
      <p:ext uri="{BB962C8B-B14F-4D97-AF65-F5344CB8AC3E}">
        <p14:creationId xmlns:p14="http://schemas.microsoft.com/office/powerpoint/2010/main" val="1346655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193</TotalTime>
  <Words>2322</Words>
  <Application>Microsoft Office PowerPoint</Application>
  <PresentationFormat>Widescreen</PresentationFormat>
  <Paragraphs>230</Paragraphs>
  <Slides>39</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Century Gothic</vt:lpstr>
      <vt:lpstr>Rod Transparent</vt:lpstr>
      <vt:lpstr>Wingdings</vt:lpstr>
      <vt:lpstr>Wingdings 2</vt:lpstr>
      <vt:lpstr>Mesh</vt:lpstr>
      <vt:lpstr>Alabama Driver Manual Ch. 3</vt:lpstr>
      <vt:lpstr>The Driving Task</vt:lpstr>
      <vt:lpstr>Good Driving Habits</vt:lpstr>
      <vt:lpstr>Posture and Steering</vt:lpstr>
      <vt:lpstr>Rules for Turns</vt:lpstr>
      <vt:lpstr>Turning From Four Lane Highways</vt:lpstr>
      <vt:lpstr>Proper Turning Rules</vt:lpstr>
      <vt:lpstr>Guidelines for 3 Point Turns</vt:lpstr>
      <vt:lpstr>Making a 3 Point Turn</vt:lpstr>
      <vt:lpstr>Curves</vt:lpstr>
      <vt:lpstr>Sharing the Road with Motorcycles</vt:lpstr>
      <vt:lpstr>Sharing the Road with Motorcycles</vt:lpstr>
      <vt:lpstr>Sharing the Road with Motorcycles</vt:lpstr>
      <vt:lpstr>Sharing the Road with Motorcycles</vt:lpstr>
      <vt:lpstr>Sharing the  Road with Motorcycles</vt:lpstr>
      <vt:lpstr>Sharing the Road with Motorcycles</vt:lpstr>
      <vt:lpstr>Motorcycle Safety</vt:lpstr>
      <vt:lpstr>Safety Rules</vt:lpstr>
      <vt:lpstr>OTHER HIGHWAY USERS</vt:lpstr>
      <vt:lpstr>Protective Equipment</vt:lpstr>
      <vt:lpstr>Motorcycle Rules To Live By</vt:lpstr>
      <vt:lpstr>Sharing the Road with Large Vehicles</vt:lpstr>
      <vt:lpstr>Blind Spots/No Zones</vt:lpstr>
      <vt:lpstr>Blind Spots/No-Zones</vt:lpstr>
      <vt:lpstr>Blind Spots/No-Zones</vt:lpstr>
      <vt:lpstr>PARKING</vt:lpstr>
      <vt:lpstr>PowerPoint Presentation</vt:lpstr>
      <vt:lpstr>Parking on a Hill</vt:lpstr>
      <vt:lpstr>PARKING ON HILLS</vt:lpstr>
      <vt:lpstr>PowerPoint Presentation</vt:lpstr>
      <vt:lpstr>Parking</vt:lpstr>
      <vt:lpstr>Steps in Parallel Parking</vt:lpstr>
      <vt:lpstr>PowerPoint Presentation</vt:lpstr>
      <vt:lpstr>Bicyclists</vt:lpstr>
      <vt:lpstr>PowerPoint Presentation</vt:lpstr>
      <vt:lpstr>BICYCLES</vt:lpstr>
      <vt:lpstr>Safety Belt Law</vt:lpstr>
      <vt:lpstr>PowerPoint Presentation</vt:lpstr>
      <vt:lpstr>Child Restraint Laws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Driver Manual Ch. 3</dc:title>
  <dc:creator>Microsoft Office User</dc:creator>
  <cp:lastModifiedBy>Justin Thomas</cp:lastModifiedBy>
  <cp:revision>32</cp:revision>
  <dcterms:created xsi:type="dcterms:W3CDTF">2016-07-21T15:11:14Z</dcterms:created>
  <dcterms:modified xsi:type="dcterms:W3CDTF">2016-07-26T14:57:34Z</dcterms:modified>
</cp:coreProperties>
</file>