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88" r:id="rId6"/>
    <p:sldId id="260" r:id="rId7"/>
    <p:sldId id="261" r:id="rId8"/>
    <p:sldId id="262" r:id="rId9"/>
    <p:sldId id="263" r:id="rId10"/>
    <p:sldId id="264" r:id="rId11"/>
    <p:sldId id="265" r:id="rId12"/>
    <p:sldId id="282" r:id="rId13"/>
    <p:sldId id="266" r:id="rId14"/>
    <p:sldId id="267" r:id="rId15"/>
    <p:sldId id="285" r:id="rId16"/>
    <p:sldId id="269" r:id="rId17"/>
    <p:sldId id="270" r:id="rId18"/>
    <p:sldId id="290" r:id="rId19"/>
    <p:sldId id="287" r:id="rId20"/>
    <p:sldId id="286" r:id="rId21"/>
    <p:sldId id="272" r:id="rId22"/>
    <p:sldId id="273" r:id="rId23"/>
    <p:sldId id="274" r:id="rId24"/>
    <p:sldId id="275" r:id="rId25"/>
    <p:sldId id="276" r:id="rId26"/>
    <p:sldId id="277" r:id="rId27"/>
    <p:sldId id="278" r:id="rId28"/>
    <p:sldId id="279" r:id="rId29"/>
    <p:sldId id="280" r:id="rId30"/>
    <p:sldId id="281" r:id="rId31"/>
    <p:sldId id="283" r:id="rId32"/>
    <p:sldId id="284"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571"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644E1D5-DEB2-4237-B8AA-42DA72AA9A66}" type="datetimeFigureOut">
              <a:rPr lang="en-US" smtClean="0"/>
              <a:pPr/>
              <a:t>1/20/2015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B3D8BDF-02D4-4EA3-B577-CB3598AE226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44E1D5-DEB2-4237-B8AA-42DA72AA9A66}" type="datetimeFigureOut">
              <a:rPr lang="en-US" smtClean="0"/>
              <a:pPr/>
              <a:t>1/20/2015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3D8BDF-02D4-4EA3-B577-CB3598AE22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44E1D5-DEB2-4237-B8AA-42DA72AA9A66}" type="datetimeFigureOut">
              <a:rPr lang="en-US" smtClean="0"/>
              <a:pPr/>
              <a:t>1/20/2015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3D8BDF-02D4-4EA3-B577-CB3598AE2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44E1D5-DEB2-4237-B8AA-42DA72AA9A66}" type="datetimeFigureOut">
              <a:rPr lang="en-US" smtClean="0"/>
              <a:pPr/>
              <a:t>1/20/2015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3D8BDF-02D4-4EA3-B577-CB3598AE2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644E1D5-DEB2-4237-B8AA-42DA72AA9A66}" type="datetimeFigureOut">
              <a:rPr lang="en-US" smtClean="0"/>
              <a:pPr/>
              <a:t>1/20/2015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3D8BDF-02D4-4EA3-B577-CB3598AE226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44E1D5-DEB2-4237-B8AA-42DA72AA9A66}" type="datetimeFigureOut">
              <a:rPr lang="en-US" smtClean="0"/>
              <a:pPr/>
              <a:t>1/20/2015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3D8BDF-02D4-4EA3-B577-CB3598AE22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44E1D5-DEB2-4237-B8AA-42DA72AA9A66}" type="datetimeFigureOut">
              <a:rPr lang="en-US" smtClean="0"/>
              <a:pPr/>
              <a:t>1/20/2015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B3D8BDF-02D4-4EA3-B577-CB3598AE22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644E1D5-DEB2-4237-B8AA-42DA72AA9A66}" type="datetimeFigureOut">
              <a:rPr lang="en-US" smtClean="0"/>
              <a:pPr/>
              <a:t>1/20/2015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B3D8BDF-02D4-4EA3-B577-CB3598AE22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644E1D5-DEB2-4237-B8AA-42DA72AA9A66}" type="datetimeFigureOut">
              <a:rPr lang="en-US" smtClean="0"/>
              <a:pPr/>
              <a:t>1/20/2015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B3D8BDF-02D4-4EA3-B577-CB3598AE226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44E1D5-DEB2-4237-B8AA-42DA72AA9A66}" type="datetimeFigureOut">
              <a:rPr lang="en-US" smtClean="0"/>
              <a:pPr/>
              <a:t>1/20/2015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3D8BDF-02D4-4EA3-B577-CB3598AE22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644E1D5-DEB2-4237-B8AA-42DA72AA9A66}" type="datetimeFigureOut">
              <a:rPr lang="en-US" smtClean="0"/>
              <a:pPr/>
              <a:t>1/20/2015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3D8BDF-02D4-4EA3-B577-CB3598AE226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644E1D5-DEB2-4237-B8AA-42DA72AA9A66}" type="datetimeFigureOut">
              <a:rPr lang="en-US" smtClean="0"/>
              <a:pPr/>
              <a:t>1/20/2015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B3D8BDF-02D4-4EA3-B577-CB3598AE226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pr.org/templates/story/story.php?storyId=87877844" TargetMode="External"/><Relationship Id="rId2" Type="http://schemas.openxmlformats.org/officeDocument/2006/relationships/hyperlink" Target="http://www.usatoday.com/news/nation/2003-07-13-911-families-cover-usat_x.htm" TargetMode="External"/><Relationship Id="rId1" Type="http://schemas.openxmlformats.org/officeDocument/2006/relationships/slideLayout" Target="../slideLayouts/slideLayout2.xml"/><Relationship Id="rId4" Type="http://schemas.openxmlformats.org/officeDocument/2006/relationships/hyperlink" Target="http://www.foxnews.com/politics/2011/08/01/justice-department-sues-alabama-over-controversial-immigration-law/"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Constitutional Underpinnings CR-1</a:t>
            </a:r>
            <a:endParaRPr lang="en-US" dirty="0"/>
          </a:p>
        </p:txBody>
      </p:sp>
      <p:sp>
        <p:nvSpPr>
          <p:cNvPr id="3" name="Subtitle 2"/>
          <p:cNvSpPr>
            <a:spLocks noGrp="1"/>
          </p:cNvSpPr>
          <p:nvPr>
            <p:ph type="subTitle" idx="1"/>
          </p:nvPr>
        </p:nvSpPr>
        <p:spPr/>
        <p:txBody>
          <a:bodyPr/>
          <a:lstStyle/>
          <a:p>
            <a:r>
              <a:rPr lang="en-US" dirty="0" smtClean="0"/>
              <a:t>AP U.S. Government</a:t>
            </a:r>
          </a:p>
          <a:p>
            <a:r>
              <a:rPr lang="en-US" dirty="0" smtClean="0"/>
              <a:t>Ch. 1, 2, 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630362"/>
          </a:xfrm>
        </p:spPr>
        <p:txBody>
          <a:bodyPr/>
          <a:lstStyle/>
          <a:p>
            <a:r>
              <a:rPr lang="en-US" dirty="0" smtClean="0"/>
              <a:t>Political Ideologies- page 17</a:t>
            </a:r>
            <a:br>
              <a:rPr lang="en-US" dirty="0" smtClean="0"/>
            </a:br>
            <a:r>
              <a:rPr lang="en-US" sz="2400" dirty="0" smtClean="0"/>
              <a:t>(Many value moderation)</a:t>
            </a:r>
            <a:endParaRPr lang="en-US" dirty="0"/>
          </a:p>
        </p:txBody>
      </p:sp>
      <p:pic>
        <p:nvPicPr>
          <p:cNvPr id="4" name="Picture 85" descr="table 1"/>
          <p:cNvPicPr>
            <a:picLocks noGrp="1" noChangeAspect="1" noChangeArrowheads="1"/>
          </p:cNvPicPr>
          <p:nvPr>
            <p:ph idx="1"/>
          </p:nvPr>
        </p:nvPicPr>
        <p:blipFill>
          <a:blip r:embed="rId2" cstate="print"/>
          <a:srcRect/>
          <a:stretch>
            <a:fillRect/>
          </a:stretch>
        </p:blipFill>
        <p:spPr bwMode="auto">
          <a:xfrm>
            <a:off x="1371600" y="2133600"/>
            <a:ext cx="7499350" cy="34570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706562"/>
          </a:xfrm>
        </p:spPr>
        <p:txBody>
          <a:bodyPr>
            <a:normAutofit fontScale="90000"/>
          </a:bodyPr>
          <a:lstStyle/>
          <a:p>
            <a:r>
              <a:rPr lang="en-US" dirty="0" smtClean="0"/>
              <a:t>4-Cornered Ideological Grid- p. 18</a:t>
            </a:r>
            <a:br>
              <a:rPr lang="en-US" dirty="0" smtClean="0"/>
            </a:br>
            <a:r>
              <a:rPr lang="en-US" sz="2400" dirty="0" smtClean="0"/>
              <a:t>(Many things divide the electorate)</a:t>
            </a:r>
            <a:endParaRPr lang="en-US" dirty="0"/>
          </a:p>
        </p:txBody>
      </p:sp>
      <p:pic>
        <p:nvPicPr>
          <p:cNvPr id="4" name="Picture 62" descr="figure 1"/>
          <p:cNvPicPr>
            <a:picLocks noGrp="1" noChangeAspect="1" noChangeArrowheads="1"/>
          </p:cNvPicPr>
          <p:nvPr>
            <p:ph idx="1"/>
          </p:nvPr>
        </p:nvPicPr>
        <p:blipFill>
          <a:blip r:embed="rId2" cstate="print"/>
          <a:srcRect r="25000"/>
          <a:stretch>
            <a:fillRect/>
          </a:stretch>
        </p:blipFill>
        <p:spPr bwMode="auto">
          <a:xfrm>
            <a:off x="3355975" y="2019300"/>
            <a:ext cx="3657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FRQ Practice Question</a:t>
            </a:r>
            <a:endParaRPr lang="en-US" dirty="0"/>
          </a:p>
        </p:txBody>
      </p:sp>
      <p:sp>
        <p:nvSpPr>
          <p:cNvPr id="3" name="Content Placeholder 2"/>
          <p:cNvSpPr>
            <a:spLocks noGrp="1"/>
          </p:cNvSpPr>
          <p:nvPr>
            <p:ph idx="1"/>
          </p:nvPr>
        </p:nvSpPr>
        <p:spPr>
          <a:xfrm>
            <a:off x="1435608" y="1295400"/>
            <a:ext cx="7498080" cy="4953000"/>
          </a:xfrm>
        </p:spPr>
        <p:txBody>
          <a:bodyPr>
            <a:normAutofit fontScale="85000" lnSpcReduction="20000"/>
          </a:bodyPr>
          <a:lstStyle/>
          <a:p>
            <a:pPr>
              <a:buNone/>
            </a:pPr>
            <a:r>
              <a:rPr lang="en-US" dirty="0" smtClean="0"/>
              <a:t>Scholars disagree over who has power in the United States.</a:t>
            </a:r>
          </a:p>
          <a:p>
            <a:pPr lvl="0">
              <a:buNone/>
            </a:pPr>
            <a:r>
              <a:rPr lang="en-US" dirty="0" smtClean="0"/>
              <a:t>	a.  Select </a:t>
            </a:r>
            <a:r>
              <a:rPr lang="en-US" b="1" dirty="0" smtClean="0"/>
              <a:t>two</a:t>
            </a:r>
            <a:r>
              <a:rPr lang="en-US" dirty="0" smtClean="0"/>
              <a:t> of these theories:  Pluralism, elitism, and </a:t>
            </a:r>
            <a:r>
              <a:rPr lang="en-US" dirty="0" err="1" smtClean="0"/>
              <a:t>majoritarianism</a:t>
            </a:r>
            <a:r>
              <a:rPr lang="en-US" dirty="0" smtClean="0"/>
              <a:t>.  For each describe who has power. </a:t>
            </a:r>
          </a:p>
          <a:p>
            <a:pPr lvl="0">
              <a:buNone/>
            </a:pPr>
            <a:r>
              <a:rPr lang="en-US" dirty="0" smtClean="0"/>
              <a:t> 	b.  Identify and explain which one of these theories you think is most consistent with a specific core value in American political culture.  Be sure to describe that value.</a:t>
            </a:r>
          </a:p>
          <a:p>
            <a:pPr lvl="0">
              <a:buNone/>
            </a:pPr>
            <a:r>
              <a:rPr lang="en-US" dirty="0" smtClean="0"/>
              <a:t>	c.  Identify and explain which one of these theories you think is least consistent with another core value (different from the one you selected for “b”) in American political culture.  Be sure to describe that value.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 2 The Constitution</a:t>
            </a:r>
            <a:endParaRPr lang="en-US" dirty="0"/>
          </a:p>
        </p:txBody>
      </p:sp>
      <p:sp>
        <p:nvSpPr>
          <p:cNvPr id="3" name="Content Placeholder 2"/>
          <p:cNvSpPr>
            <a:spLocks noGrp="1"/>
          </p:cNvSpPr>
          <p:nvPr>
            <p:ph idx="1"/>
          </p:nvPr>
        </p:nvSpPr>
        <p:spPr/>
        <p:txBody>
          <a:bodyPr/>
          <a:lstStyle/>
          <a:p>
            <a:pPr marL="365760" lvl="1" indent="-283464">
              <a:spcBef>
                <a:spcPts val="600"/>
              </a:spcBef>
              <a:buSzPct val="80000"/>
              <a:buFont typeface="Wingdings 2"/>
              <a:buChar char=""/>
            </a:pPr>
            <a:r>
              <a:rPr lang="en-US" sz="3200" dirty="0" smtClean="0">
                <a:latin typeface="Palatino Linotype" pitchFamily="18" charset="0"/>
              </a:rPr>
              <a:t>The Articles of Confederation (U.S. 1</a:t>
            </a:r>
            <a:r>
              <a:rPr lang="en-US" sz="3200" baseline="30000" dirty="0" smtClean="0">
                <a:latin typeface="Palatino Linotype" pitchFamily="18" charset="0"/>
              </a:rPr>
              <a:t>st</a:t>
            </a:r>
            <a:r>
              <a:rPr lang="en-US" sz="3200" dirty="0" smtClean="0">
                <a:latin typeface="Palatino Linotype" pitchFamily="18" charset="0"/>
              </a:rPr>
              <a:t> form of Govt.)</a:t>
            </a:r>
          </a:p>
          <a:p>
            <a:pPr marL="612648" lvl="2" indent="-283464">
              <a:spcBef>
                <a:spcPts val="600"/>
              </a:spcBef>
              <a:buSzPct val="80000"/>
              <a:buFont typeface="Wingdings 2"/>
              <a:buChar char=""/>
            </a:pPr>
            <a:r>
              <a:rPr lang="en-US" dirty="0" smtClean="0">
                <a:latin typeface="Palatino Linotype" pitchFamily="18" charset="0"/>
              </a:rPr>
              <a:t>States retained most of the power and the central government had a very limited role in the governing process. The loyalty most citizens had was to their state first and foremost.</a:t>
            </a:r>
            <a:endParaRPr lang="en-US" sz="2000"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Confederal</a:t>
            </a:r>
            <a:r>
              <a:rPr lang="en-US" dirty="0" smtClean="0"/>
              <a:t> Govt. Structure p. 37</a:t>
            </a:r>
            <a:endParaRPr lang="en-US" dirty="0"/>
          </a:p>
        </p:txBody>
      </p:sp>
      <p:pic>
        <p:nvPicPr>
          <p:cNvPr id="4" name="Picture 5"/>
          <p:cNvPicPr>
            <a:picLocks noGrp="1" noChangeAspect="1" noChangeArrowheads="1"/>
          </p:cNvPicPr>
          <p:nvPr>
            <p:ph idx="1"/>
          </p:nvPr>
        </p:nvPicPr>
        <p:blipFill>
          <a:blip r:embed="rId2" cstate="print"/>
          <a:srcRect/>
          <a:stretch>
            <a:fillRect/>
          </a:stretch>
        </p:blipFill>
        <p:spPr bwMode="auto">
          <a:xfrm>
            <a:off x="3505200" y="1447800"/>
            <a:ext cx="2534539"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WTP, Lesson 10, </a:t>
            </a:r>
            <a:r>
              <a:rPr lang="en-US" sz="4400" dirty="0" smtClean="0"/>
              <a:t> Art</a:t>
            </a:r>
            <a:r>
              <a:rPr lang="en-US" sz="4400" dirty="0"/>
              <a:t>. of Conf. Weaknesses and Solutions</a:t>
            </a:r>
            <a:endParaRPr lang="en-US" dirty="0"/>
          </a:p>
        </p:txBody>
      </p:sp>
      <p:sp>
        <p:nvSpPr>
          <p:cNvPr id="3" name="Content Placeholder 2"/>
          <p:cNvSpPr>
            <a:spLocks noGrp="1"/>
          </p:cNvSpPr>
          <p:nvPr>
            <p:ph sz="half" idx="1"/>
          </p:nvPr>
        </p:nvSpPr>
        <p:spPr>
          <a:solidFill>
            <a:schemeClr val="bg1">
              <a:lumMod val="85000"/>
            </a:schemeClr>
          </a:solidFill>
        </p:spPr>
        <p:txBody>
          <a:bodyPr/>
          <a:lstStyle/>
          <a:p>
            <a:r>
              <a:rPr lang="en-US" dirty="0" smtClean="0"/>
              <a:t>Weaknesses	</a:t>
            </a:r>
            <a:endParaRPr lang="en-US" dirty="0"/>
          </a:p>
        </p:txBody>
      </p:sp>
      <p:sp>
        <p:nvSpPr>
          <p:cNvPr id="4" name="Content Placeholder 3"/>
          <p:cNvSpPr>
            <a:spLocks noGrp="1"/>
          </p:cNvSpPr>
          <p:nvPr>
            <p:ph sz="half" idx="2"/>
          </p:nvPr>
        </p:nvSpPr>
        <p:spPr>
          <a:xfrm>
            <a:off x="5257800" y="1447800"/>
            <a:ext cx="3657600" cy="4663440"/>
          </a:xfrm>
          <a:solidFill>
            <a:schemeClr val="bg1">
              <a:lumMod val="85000"/>
            </a:schemeClr>
          </a:solidFill>
        </p:spPr>
        <p:txBody>
          <a:bodyPr/>
          <a:lstStyle/>
          <a:p>
            <a:r>
              <a:rPr lang="en-US" dirty="0" smtClean="0"/>
              <a:t>Solutions (found in Constitution)</a:t>
            </a:r>
            <a:endParaRPr lang="en-US" dirty="0"/>
          </a:p>
        </p:txBody>
      </p:sp>
    </p:spTree>
    <p:extLst>
      <p:ext uri="{BB962C8B-B14F-4D97-AF65-F5344CB8AC3E}">
        <p14:creationId xmlns:p14="http://schemas.microsoft.com/office/powerpoint/2010/main" val="3401000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Framing the Constitution</a:t>
            </a:r>
            <a:endParaRPr lang="en-US" dirty="0"/>
          </a:p>
        </p:txBody>
      </p:sp>
      <p:sp>
        <p:nvSpPr>
          <p:cNvPr id="3" name="Content Placeholder 2"/>
          <p:cNvSpPr>
            <a:spLocks noGrp="1"/>
          </p:cNvSpPr>
          <p:nvPr>
            <p:ph idx="1"/>
          </p:nvPr>
        </p:nvSpPr>
        <p:spPr/>
        <p:txBody>
          <a:bodyPr/>
          <a:lstStyle/>
          <a:p>
            <a:r>
              <a:rPr lang="en-US" dirty="0" smtClean="0"/>
              <a:t>Shay’s Rebellion</a:t>
            </a:r>
          </a:p>
          <a:p>
            <a:r>
              <a:rPr lang="en-US" dirty="0" smtClean="0"/>
              <a:t>VA Plan</a:t>
            </a:r>
          </a:p>
          <a:p>
            <a:r>
              <a:rPr lang="en-US" dirty="0" smtClean="0"/>
              <a:t>NJ Plan</a:t>
            </a:r>
          </a:p>
          <a:p>
            <a:r>
              <a:rPr lang="en-US" dirty="0" smtClean="0"/>
              <a:t>Great Compromise (Connecticut plan-&gt;bicameral congress)</a:t>
            </a:r>
          </a:p>
          <a:p>
            <a:r>
              <a:rPr lang="en-US" dirty="0" smtClean="0"/>
              <a:t>3/5 Compromise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 Convention</a:t>
            </a:r>
            <a:endParaRPr lang="en-US" dirty="0"/>
          </a:p>
        </p:txBody>
      </p:sp>
      <p:sp>
        <p:nvSpPr>
          <p:cNvPr id="3" name="Content Placeholder 2"/>
          <p:cNvSpPr>
            <a:spLocks noGrp="1"/>
          </p:cNvSpPr>
          <p:nvPr>
            <p:ph idx="1"/>
          </p:nvPr>
        </p:nvSpPr>
        <p:spPr>
          <a:xfrm>
            <a:off x="1447800" y="1143000"/>
            <a:ext cx="7498080" cy="4800600"/>
          </a:xfrm>
        </p:spPr>
        <p:txBody>
          <a:bodyPr/>
          <a:lstStyle/>
          <a:p>
            <a:r>
              <a:rPr lang="en-US" dirty="0" smtClean="0"/>
              <a:t>Who?  55 delegates, p.39</a:t>
            </a:r>
          </a:p>
          <a:p>
            <a:r>
              <a:rPr lang="en-US" dirty="0" smtClean="0"/>
              <a:t>What?  Purpose- to revise Articles</a:t>
            </a:r>
          </a:p>
          <a:p>
            <a:r>
              <a:rPr lang="en-US" dirty="0" smtClean="0"/>
              <a:t>When?  May 25, 1787</a:t>
            </a:r>
          </a:p>
          <a:p>
            <a:r>
              <a:rPr lang="en-US" dirty="0" smtClean="0"/>
              <a:t>Where?  </a:t>
            </a:r>
            <a:r>
              <a:rPr lang="en-US" dirty="0" err="1" smtClean="0"/>
              <a:t>Indep</a:t>
            </a:r>
            <a:r>
              <a:rPr lang="en-US" dirty="0" smtClean="0"/>
              <a:t>. Hall, Philadelphia, Penn.</a:t>
            </a:r>
          </a:p>
          <a:p>
            <a:r>
              <a:rPr lang="en-US" dirty="0" smtClean="0"/>
              <a:t>Why?  Weaknesses of the articles</a:t>
            </a:r>
          </a:p>
          <a:p>
            <a:r>
              <a:rPr lang="en-US" dirty="0" smtClean="0"/>
              <a:t>James Madison kept a journal</a:t>
            </a:r>
          </a:p>
          <a:p>
            <a:pPr marL="82296" indent="0">
              <a:buNone/>
            </a:pPr>
            <a:r>
              <a:rPr lang="en-US" sz="1400" dirty="0" smtClean="0"/>
              <a:t>Pearls Before Swine, 09.26.09</a:t>
            </a:r>
            <a:endParaRPr lang="en-US"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8733" y="4800600"/>
            <a:ext cx="57150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Ratification	page 48 Chart</a:t>
            </a:r>
            <a:endParaRPr lang="en-US" dirty="0"/>
          </a:p>
        </p:txBody>
      </p:sp>
      <p:sp>
        <p:nvSpPr>
          <p:cNvPr id="3" name="Content Placeholder 2"/>
          <p:cNvSpPr>
            <a:spLocks noGrp="1"/>
          </p:cNvSpPr>
          <p:nvPr>
            <p:ph idx="1"/>
          </p:nvPr>
        </p:nvSpPr>
        <p:spPr/>
        <p:txBody>
          <a:bodyPr/>
          <a:lstStyle/>
          <a:p>
            <a:r>
              <a:rPr lang="en-US" dirty="0" smtClean="0"/>
              <a:t>9/13 states</a:t>
            </a:r>
          </a:p>
          <a:p>
            <a:r>
              <a:rPr lang="en-US" dirty="0" smtClean="0"/>
              <a:t>Last state to ratify Constitution, Rhode Island- May 1790</a:t>
            </a:r>
          </a:p>
          <a:p>
            <a:r>
              <a:rPr lang="en-US" dirty="0" smtClean="0"/>
              <a:t>Bill of Rights- Dec. 1791</a:t>
            </a:r>
            <a:endParaRPr lang="en-US" dirty="0"/>
          </a:p>
        </p:txBody>
      </p:sp>
    </p:spTree>
    <p:extLst>
      <p:ext uri="{BB962C8B-B14F-4D97-AF65-F5344CB8AC3E}">
        <p14:creationId xmlns:p14="http://schemas.microsoft.com/office/powerpoint/2010/main" val="413242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1600200"/>
          </a:xfrm>
        </p:spPr>
        <p:txBody>
          <a:bodyPr>
            <a:normAutofit fontScale="90000"/>
          </a:bodyPr>
          <a:lstStyle/>
          <a:p>
            <a:r>
              <a:rPr lang="en-US" dirty="0"/>
              <a:t>Federalist v. </a:t>
            </a:r>
            <a:r>
              <a:rPr lang="en-US" dirty="0" smtClean="0"/>
              <a:t> Antifederalist</a:t>
            </a:r>
            <a:br>
              <a:rPr lang="en-US" dirty="0" smtClean="0"/>
            </a:br>
            <a:r>
              <a:rPr lang="en-US" dirty="0" smtClean="0"/>
              <a:t>WTP Lesson 16-17</a:t>
            </a:r>
            <a:br>
              <a:rPr lang="en-US" dirty="0" smtClean="0"/>
            </a:br>
            <a:r>
              <a:rPr lang="en-US" dirty="0" smtClean="0"/>
              <a:t>Identify Positions</a:t>
            </a:r>
            <a:endParaRPr lang="en-US" dirty="0"/>
          </a:p>
        </p:txBody>
      </p:sp>
      <p:sp>
        <p:nvSpPr>
          <p:cNvPr id="3" name="Content Placeholder 2"/>
          <p:cNvSpPr>
            <a:spLocks noGrp="1"/>
          </p:cNvSpPr>
          <p:nvPr>
            <p:ph sz="half" idx="1"/>
          </p:nvPr>
        </p:nvSpPr>
        <p:spPr>
          <a:xfrm>
            <a:off x="1447800" y="1905000"/>
            <a:ext cx="3657600" cy="4663440"/>
          </a:xfrm>
          <a:solidFill>
            <a:schemeClr val="bg1">
              <a:lumMod val="85000"/>
            </a:schemeClr>
          </a:solidFill>
        </p:spPr>
        <p:txBody>
          <a:bodyPr/>
          <a:lstStyle/>
          <a:p>
            <a:r>
              <a:rPr lang="en-US" dirty="0" smtClean="0"/>
              <a:t>Federalist</a:t>
            </a:r>
            <a:endParaRPr lang="en-US" dirty="0"/>
          </a:p>
        </p:txBody>
      </p:sp>
      <p:sp>
        <p:nvSpPr>
          <p:cNvPr id="4" name="Content Placeholder 3"/>
          <p:cNvSpPr>
            <a:spLocks noGrp="1"/>
          </p:cNvSpPr>
          <p:nvPr>
            <p:ph sz="half" idx="2"/>
          </p:nvPr>
        </p:nvSpPr>
        <p:spPr>
          <a:xfrm>
            <a:off x="5334000" y="1905000"/>
            <a:ext cx="3657600" cy="4663440"/>
          </a:xfrm>
          <a:solidFill>
            <a:schemeClr val="bg1">
              <a:lumMod val="85000"/>
            </a:schemeClr>
          </a:solidFill>
        </p:spPr>
        <p:txBody>
          <a:bodyPr/>
          <a:lstStyle/>
          <a:p>
            <a:r>
              <a:rPr lang="en-US" dirty="0" smtClean="0"/>
              <a:t>Antifederalist</a:t>
            </a:r>
            <a:endParaRPr lang="en-US" dirty="0"/>
          </a:p>
        </p:txBody>
      </p:sp>
    </p:spTree>
    <p:extLst>
      <p:ext uri="{BB962C8B-B14F-4D97-AF65-F5344CB8AC3E}">
        <p14:creationId xmlns:p14="http://schemas.microsoft.com/office/powerpoint/2010/main" val="2945054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 1 The Democratic Republic	</a:t>
            </a:r>
            <a:endParaRPr lang="en-US" dirty="0"/>
          </a:p>
        </p:txBody>
      </p:sp>
      <p:sp>
        <p:nvSpPr>
          <p:cNvPr id="3" name="Content Placeholder 2"/>
          <p:cNvSpPr>
            <a:spLocks noGrp="1"/>
          </p:cNvSpPr>
          <p:nvPr>
            <p:ph idx="1"/>
          </p:nvPr>
        </p:nvSpPr>
        <p:spPr/>
        <p:txBody>
          <a:bodyPr/>
          <a:lstStyle/>
          <a:p>
            <a:pPr>
              <a:lnSpc>
                <a:spcPct val="90000"/>
              </a:lnSpc>
            </a:pPr>
            <a:r>
              <a:rPr lang="en-US" b="1" dirty="0" smtClean="0">
                <a:latin typeface="Times New Roman" pitchFamily="18" charset="0"/>
              </a:rPr>
              <a:t>Politics</a:t>
            </a:r>
            <a:r>
              <a:rPr lang="en-US" dirty="0" smtClean="0">
                <a:latin typeface="Times New Roman" pitchFamily="18" charset="0"/>
              </a:rPr>
              <a:t>: “who gets what when and how” </a:t>
            </a:r>
          </a:p>
          <a:p>
            <a:pPr>
              <a:lnSpc>
                <a:spcPct val="90000"/>
              </a:lnSpc>
            </a:pPr>
            <a:r>
              <a:rPr lang="en-US" b="1" dirty="0" smtClean="0">
                <a:latin typeface="Times New Roman" pitchFamily="18" charset="0"/>
              </a:rPr>
              <a:t>Government</a:t>
            </a:r>
            <a:r>
              <a:rPr lang="en-US" dirty="0" smtClean="0">
                <a:latin typeface="Times New Roman" pitchFamily="18" charset="0"/>
              </a:rPr>
              <a:t>: </a:t>
            </a:r>
            <a:r>
              <a:rPr lang="en-US" i="1" dirty="0" smtClean="0">
                <a:latin typeface="Times New Roman" pitchFamily="18" charset="0"/>
              </a:rPr>
              <a:t>institution</a:t>
            </a:r>
            <a:r>
              <a:rPr lang="en-US" dirty="0" smtClean="0">
                <a:latin typeface="Times New Roman" pitchFamily="18" charset="0"/>
              </a:rPr>
              <a:t> in which decisions are made that resolve conflicts or allocate benefits and privileges (provides structure) </a:t>
            </a:r>
          </a:p>
          <a:p>
            <a:pPr>
              <a:lnSpc>
                <a:spcPct val="90000"/>
              </a:lnSpc>
            </a:pPr>
            <a:r>
              <a:rPr lang="en-US" b="1" dirty="0">
                <a:latin typeface="Times New Roman" pitchFamily="18" charset="0"/>
              </a:rPr>
              <a:t>Institution</a:t>
            </a:r>
            <a:r>
              <a:rPr lang="en-US" dirty="0">
                <a:latin typeface="Times New Roman" pitchFamily="18" charset="0"/>
              </a:rPr>
              <a:t>: an ongoing organization that performs certain functions for society </a:t>
            </a:r>
          </a:p>
          <a:p>
            <a:pPr>
              <a:lnSpc>
                <a:spcPct val="90000"/>
              </a:lnSpc>
            </a:pPr>
            <a:endParaRPr lang="en-US" dirty="0" smtClean="0">
              <a:latin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Woll</a:t>
            </a:r>
            <a:r>
              <a:rPr lang="en-US" dirty="0" smtClean="0"/>
              <a:t> Reading</a:t>
            </a:r>
            <a:endParaRPr lang="en-US" dirty="0"/>
          </a:p>
        </p:txBody>
      </p:sp>
      <p:sp>
        <p:nvSpPr>
          <p:cNvPr id="3" name="Content Placeholder 2"/>
          <p:cNvSpPr>
            <a:spLocks noGrp="1"/>
          </p:cNvSpPr>
          <p:nvPr>
            <p:ph idx="1"/>
          </p:nvPr>
        </p:nvSpPr>
        <p:spPr/>
        <p:txBody>
          <a:bodyPr/>
          <a:lstStyle/>
          <a:p>
            <a:pPr lvl="1"/>
            <a:r>
              <a:rPr lang="en-US" sz="3600" dirty="0" smtClean="0"/>
              <a:t>Federalist </a:t>
            </a:r>
            <a:r>
              <a:rPr lang="en-US" sz="3600" dirty="0"/>
              <a:t>paper #51, p. 44</a:t>
            </a:r>
          </a:p>
          <a:p>
            <a:pPr lvl="1"/>
            <a:r>
              <a:rPr lang="en-US" sz="3600" dirty="0"/>
              <a:t>Federalist paper #39, p.66</a:t>
            </a:r>
          </a:p>
          <a:p>
            <a:pPr lvl="1"/>
            <a:r>
              <a:rPr lang="en-US" sz="3600" dirty="0"/>
              <a:t>Federalist paper #10, p. 176</a:t>
            </a:r>
          </a:p>
          <a:p>
            <a:endParaRPr lang="en-US" dirty="0"/>
          </a:p>
        </p:txBody>
      </p:sp>
    </p:spTree>
    <p:extLst>
      <p:ext uri="{BB962C8B-B14F-4D97-AF65-F5344CB8AC3E}">
        <p14:creationId xmlns:p14="http://schemas.microsoft.com/office/powerpoint/2010/main" val="3290421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Federalist #51 (</a:t>
            </a:r>
            <a:r>
              <a:rPr lang="en-US" dirty="0" err="1" smtClean="0"/>
              <a:t>Woll</a:t>
            </a:r>
            <a:r>
              <a:rPr lang="en-US" dirty="0" smtClean="0"/>
              <a:t>)</a:t>
            </a:r>
            <a:endParaRPr lang="en-US" dirty="0"/>
          </a:p>
        </p:txBody>
      </p:sp>
      <p:sp>
        <p:nvSpPr>
          <p:cNvPr id="3" name="Content Placeholder 2"/>
          <p:cNvSpPr>
            <a:spLocks noGrp="1"/>
          </p:cNvSpPr>
          <p:nvPr>
            <p:ph idx="1"/>
          </p:nvPr>
        </p:nvSpPr>
        <p:spPr/>
        <p:txBody>
          <a:bodyPr/>
          <a:lstStyle/>
          <a:p>
            <a:r>
              <a:rPr lang="en-US" dirty="0" smtClean="0"/>
              <a:t>Separation of Powers-p. 44 Separate and distinct exercise of different powers</a:t>
            </a:r>
          </a:p>
          <a:p>
            <a:r>
              <a:rPr lang="en-US" dirty="0" smtClean="0"/>
              <a:t>Checks and Balances- p. 45 each check the other with legislature divided by different modes of election to ensure check of power</a:t>
            </a:r>
          </a:p>
          <a:p>
            <a:r>
              <a:rPr lang="en-US" dirty="0" smtClean="0"/>
              <a:t>Federalism- Division and sharing of power between local, state and national govt.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Federalist #10</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Important concept:  parties and interest groups inherently dangerous to political freedom and stable govt.?</a:t>
            </a:r>
          </a:p>
          <a:p>
            <a:r>
              <a:rPr lang="en-US" dirty="0" smtClean="0"/>
              <a:t>Why?  Most important!  Preventing factions advocates large republic.  P. 177 lists 2 methods to cure the “mischief of factions”</a:t>
            </a:r>
          </a:p>
          <a:p>
            <a:pPr lvl="1"/>
            <a:r>
              <a:rPr lang="en-US" dirty="0" smtClean="0"/>
              <a:t>1.  removing causes- remove liberty?</a:t>
            </a:r>
          </a:p>
          <a:p>
            <a:pPr lvl="1"/>
            <a:r>
              <a:rPr lang="en-US" dirty="0" smtClean="0"/>
              <a:t>2.  controlling effects- every citizen the same opinions, passions and interests?</a:t>
            </a:r>
          </a:p>
          <a:p>
            <a:pPr lvl="1"/>
            <a:r>
              <a:rPr lang="en-US" dirty="0" smtClean="0"/>
              <a:t>P. 178 no cure?  “A republic in which the scheme of representation takes place” P. </a:t>
            </a:r>
            <a:r>
              <a:rPr lang="en-US" dirty="0" smtClean="0"/>
              <a:t>179 (p.183)</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Federalist #39  </a:t>
            </a:r>
            <a:r>
              <a:rPr lang="en-US" dirty="0" err="1" smtClean="0"/>
              <a:t>Woll</a:t>
            </a:r>
            <a:r>
              <a:rPr lang="en-US" dirty="0" smtClean="0"/>
              <a:t> p. 68-69</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Federal- form of govt. in which a union of states recognizes the sovereignty of a central authority while retaining certain residual powers of govt.</a:t>
            </a:r>
          </a:p>
          <a:p>
            <a:r>
              <a:rPr lang="en-US" dirty="0" smtClean="0"/>
              <a:t>National- belonging to a nation as an organized whole</a:t>
            </a:r>
          </a:p>
          <a:p>
            <a:r>
              <a:rPr lang="en-US" dirty="0" smtClean="0"/>
              <a:t>Federal system- power is divided between a central govt. and regional subdivided govt. (each with some level of domain and policies to guarantee its authority</a:t>
            </a:r>
            <a:r>
              <a:rPr lang="en-US" dirty="0" smtClean="0"/>
              <a:t>)</a:t>
            </a:r>
          </a:p>
          <a:p>
            <a:pPr lvl="1"/>
            <a:r>
              <a:rPr lang="en-US" dirty="0" smtClean="0"/>
              <a:t>The Senate is considered Federal, the House- National, and the President- Mixed character.</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 Federalism</a:t>
            </a:r>
            <a:endParaRPr lang="en-US" dirty="0"/>
          </a:p>
        </p:txBody>
      </p:sp>
      <p:sp>
        <p:nvSpPr>
          <p:cNvPr id="3" name="Content Placeholder 2"/>
          <p:cNvSpPr>
            <a:spLocks noGrp="1"/>
          </p:cNvSpPr>
          <p:nvPr>
            <p:ph idx="1"/>
          </p:nvPr>
        </p:nvSpPr>
        <p:spPr/>
        <p:txBody>
          <a:bodyPr/>
          <a:lstStyle/>
          <a:p>
            <a:r>
              <a:rPr lang="en-US" dirty="0" smtClean="0"/>
              <a:t>3 systems</a:t>
            </a:r>
          </a:p>
          <a:p>
            <a:pPr lvl="1"/>
            <a:r>
              <a:rPr lang="en-US" dirty="0" smtClean="0"/>
              <a:t>Unitary- central govt. gives power to sub-national govt. ex:  local </a:t>
            </a:r>
            <a:r>
              <a:rPr lang="en-US" dirty="0" err="1" smtClean="0"/>
              <a:t>govts</a:t>
            </a:r>
            <a:r>
              <a:rPr lang="en-US" dirty="0" smtClean="0"/>
              <a:t>. (no reserved powers)</a:t>
            </a:r>
          </a:p>
          <a:p>
            <a:pPr lvl="1"/>
            <a:r>
              <a:rPr lang="en-US" dirty="0" err="1" smtClean="0"/>
              <a:t>Confederal</a:t>
            </a:r>
            <a:r>
              <a:rPr lang="en-US" dirty="0" smtClean="0"/>
              <a:t>- power is retained by local or regional </a:t>
            </a:r>
            <a:r>
              <a:rPr lang="en-US" dirty="0" err="1" smtClean="0"/>
              <a:t>govts</a:t>
            </a:r>
            <a:r>
              <a:rPr lang="en-US" dirty="0" smtClean="0"/>
              <a:t>. ex:  EU</a:t>
            </a:r>
          </a:p>
          <a:p>
            <a:pPr lvl="1"/>
            <a:r>
              <a:rPr lang="en-US" dirty="0" smtClean="0"/>
              <a:t>Federal- divide power between the national and lower level </a:t>
            </a:r>
            <a:r>
              <a:rPr lang="en-US" dirty="0" err="1" smtClean="0"/>
              <a:t>govts</a:t>
            </a:r>
            <a:r>
              <a:rPr lang="en-US" dirty="0" smtClean="0"/>
              <a:t>.</a:t>
            </a:r>
          </a:p>
          <a:p>
            <a:pPr lvl="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Federalism</a:t>
            </a:r>
            <a:endParaRPr lang="en-US" dirty="0"/>
          </a:p>
        </p:txBody>
      </p:sp>
      <p:sp>
        <p:nvSpPr>
          <p:cNvPr id="3" name="Content Placeholder 2"/>
          <p:cNvSpPr>
            <a:spLocks noGrp="1"/>
          </p:cNvSpPr>
          <p:nvPr>
            <p:ph idx="1"/>
          </p:nvPr>
        </p:nvSpPr>
        <p:spPr/>
        <p:txBody>
          <a:bodyPr/>
          <a:lstStyle/>
          <a:p>
            <a:r>
              <a:rPr lang="en-US" dirty="0" smtClean="0"/>
              <a:t>For:</a:t>
            </a:r>
          </a:p>
          <a:p>
            <a:pPr lvl="1"/>
            <a:r>
              <a:rPr lang="en-US" dirty="0" smtClean="0"/>
              <a:t>Functions are delegated ( benefit for large countries)</a:t>
            </a:r>
          </a:p>
          <a:p>
            <a:pPr lvl="1"/>
            <a:r>
              <a:rPr lang="en-US" dirty="0" smtClean="0"/>
              <a:t>More direct access to govt. agencies and policies</a:t>
            </a:r>
          </a:p>
          <a:p>
            <a:pPr lvl="1"/>
            <a:r>
              <a:rPr lang="en-US" dirty="0" smtClean="0"/>
              <a:t>State </a:t>
            </a:r>
            <a:r>
              <a:rPr lang="en-US" dirty="0" err="1" smtClean="0"/>
              <a:t>govts</a:t>
            </a:r>
            <a:r>
              <a:rPr lang="en-US" dirty="0" smtClean="0"/>
              <a:t>.- training ground for Nat’l. leaders</a:t>
            </a:r>
          </a:p>
          <a:p>
            <a:pPr lvl="1"/>
            <a:r>
              <a:rPr lang="en-US" dirty="0" smtClean="0"/>
              <a:t>States- test new initiatives, ex:  welfare, homeland security</a:t>
            </a:r>
          </a:p>
          <a:p>
            <a:pPr lvl="1"/>
            <a:r>
              <a:rPr lang="en-US" dirty="0" smtClean="0"/>
              <a:t>Political subcultures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Federalism</a:t>
            </a:r>
            <a:endParaRPr lang="en-US" dirty="0"/>
          </a:p>
        </p:txBody>
      </p:sp>
      <p:sp>
        <p:nvSpPr>
          <p:cNvPr id="3" name="Content Placeholder 2"/>
          <p:cNvSpPr>
            <a:spLocks noGrp="1"/>
          </p:cNvSpPr>
          <p:nvPr>
            <p:ph idx="1"/>
          </p:nvPr>
        </p:nvSpPr>
        <p:spPr/>
        <p:txBody>
          <a:bodyPr/>
          <a:lstStyle/>
          <a:p>
            <a:r>
              <a:rPr lang="en-US" dirty="0" smtClean="0"/>
              <a:t>Against</a:t>
            </a:r>
          </a:p>
          <a:p>
            <a:pPr lvl="1"/>
            <a:r>
              <a:rPr lang="en-US" dirty="0" smtClean="0"/>
              <a:t>Increase power of state and local interest will block progress of Nat’l. plans</a:t>
            </a:r>
          </a:p>
          <a:p>
            <a:pPr lvl="1"/>
            <a:r>
              <a:rPr lang="en-US" dirty="0" smtClean="0"/>
              <a:t>Smaller political units dominated by single political groups</a:t>
            </a:r>
          </a:p>
          <a:p>
            <a:pPr lvl="1"/>
            <a:r>
              <a:rPr lang="en-US" dirty="0" smtClean="0"/>
              <a:t>Inequality across states, ex: achievement, crime prevention, safety</a:t>
            </a:r>
          </a:p>
          <a:p>
            <a:pPr lvl="1"/>
            <a:r>
              <a:rPr lang="en-US" dirty="0" smtClean="0"/>
              <a:t>Quote by Ronald Reagan p. 84</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498080" cy="868362"/>
          </a:xfrm>
        </p:spPr>
        <p:txBody>
          <a:bodyPr/>
          <a:lstStyle/>
          <a:p>
            <a:r>
              <a:rPr lang="en-US" dirty="0" smtClean="0"/>
              <a:t>Division of Powers (Handout)</a:t>
            </a:r>
            <a:endParaRPr lang="en-US" dirty="0"/>
          </a:p>
        </p:txBody>
      </p:sp>
      <p:sp>
        <p:nvSpPr>
          <p:cNvPr id="3" name="Content Placeholder 2"/>
          <p:cNvSpPr>
            <a:spLocks noGrp="1"/>
          </p:cNvSpPr>
          <p:nvPr>
            <p:ph idx="1"/>
          </p:nvPr>
        </p:nvSpPr>
        <p:spPr>
          <a:xfrm>
            <a:off x="1505712" y="914400"/>
            <a:ext cx="7638288" cy="5943600"/>
          </a:xfrm>
        </p:spPr>
        <p:txBody>
          <a:bodyPr>
            <a:normAutofit fontScale="25000" lnSpcReduction="20000"/>
          </a:bodyPr>
          <a:lstStyle/>
          <a:p>
            <a:r>
              <a:rPr lang="en-US" sz="6000" b="1" dirty="0" smtClean="0"/>
              <a:t>National Powers-delegated powers (3)</a:t>
            </a:r>
          </a:p>
          <a:p>
            <a:pPr lvl="1"/>
            <a:r>
              <a:rPr lang="en-US" sz="6000" b="1" dirty="0" smtClean="0"/>
              <a:t>Expressed (enumerated)- directly stated in Constitution</a:t>
            </a:r>
          </a:p>
          <a:p>
            <a:pPr lvl="1"/>
            <a:r>
              <a:rPr lang="en-US" sz="6000" b="1" dirty="0" smtClean="0"/>
              <a:t>Implied- not specifically listed (based on elastic clause/necessary and proper)</a:t>
            </a:r>
          </a:p>
          <a:p>
            <a:pPr lvl="1"/>
            <a:r>
              <a:rPr lang="en-US" sz="6000" b="1" dirty="0" smtClean="0"/>
              <a:t>Inherent- exercised simply because it is the </a:t>
            </a:r>
            <a:r>
              <a:rPr lang="en-US" sz="6000" b="1" dirty="0" err="1" smtClean="0"/>
              <a:t>gov’t</a:t>
            </a:r>
            <a:r>
              <a:rPr lang="en-US" sz="6000" b="1" dirty="0" smtClean="0"/>
              <a:t> (such as diplomatic relations and immigration)</a:t>
            </a:r>
          </a:p>
          <a:p>
            <a:r>
              <a:rPr lang="en-US" sz="6000" b="1" dirty="0" smtClean="0"/>
              <a:t>States Powers</a:t>
            </a:r>
          </a:p>
          <a:p>
            <a:pPr lvl="1"/>
            <a:r>
              <a:rPr lang="en-US" sz="6000" b="1" dirty="0" smtClean="0"/>
              <a:t>Reserved powers- reserved to the people (not delegated to Nat’l </a:t>
            </a:r>
            <a:r>
              <a:rPr lang="en-US" sz="6000" b="1" dirty="0" err="1" smtClean="0"/>
              <a:t>gov’t</a:t>
            </a:r>
            <a:r>
              <a:rPr lang="en-US" sz="6000" b="1" dirty="0" smtClean="0"/>
              <a:t>)</a:t>
            </a:r>
          </a:p>
          <a:p>
            <a:pPr lvl="1"/>
            <a:r>
              <a:rPr lang="en-US" sz="6000" b="1" dirty="0" smtClean="0"/>
              <a:t>Supremacy Clause</a:t>
            </a:r>
          </a:p>
          <a:p>
            <a:r>
              <a:rPr lang="en-US" sz="6000" b="1" dirty="0" smtClean="0"/>
              <a:t>National and State </a:t>
            </a:r>
            <a:r>
              <a:rPr lang="en-US" sz="6000" b="1" dirty="0" err="1" smtClean="0"/>
              <a:t>gov’t</a:t>
            </a:r>
            <a:r>
              <a:rPr lang="en-US" sz="6000" b="1" dirty="0" smtClean="0"/>
              <a:t> exercise concurrent powers independently (taxing)</a:t>
            </a:r>
          </a:p>
          <a:p>
            <a:r>
              <a:rPr lang="en-US" sz="6000" b="1" dirty="0" smtClean="0"/>
              <a:t>Constitution lists powers denied to both National </a:t>
            </a:r>
            <a:r>
              <a:rPr lang="en-US" sz="6000" b="1" dirty="0" err="1" smtClean="0"/>
              <a:t>gov’t</a:t>
            </a:r>
            <a:r>
              <a:rPr lang="en-US" sz="6000" b="1" dirty="0" smtClean="0"/>
              <a:t> and State</a:t>
            </a:r>
          </a:p>
          <a:p>
            <a:r>
              <a:rPr lang="en-US" sz="6000" b="1" dirty="0" smtClean="0"/>
              <a:t>States guaranteed:</a:t>
            </a:r>
          </a:p>
          <a:p>
            <a:pPr lvl="1"/>
            <a:r>
              <a:rPr lang="en-US" sz="6000" b="1" dirty="0" smtClean="0"/>
              <a:t>A republican form of </a:t>
            </a:r>
            <a:r>
              <a:rPr lang="en-US" sz="6000" b="1" dirty="0" err="1" smtClean="0"/>
              <a:t>gov’t</a:t>
            </a:r>
            <a:endParaRPr lang="en-US" sz="6000" b="1" dirty="0" smtClean="0"/>
          </a:p>
          <a:p>
            <a:pPr lvl="1"/>
            <a:r>
              <a:rPr lang="en-US" sz="6000" b="1" dirty="0" smtClean="0"/>
              <a:t>Protection from invasion and domestic violence </a:t>
            </a:r>
            <a:r>
              <a:rPr lang="en-US" sz="6000" b="1" dirty="0" smtClean="0">
                <a:hlinkClick r:id="rId2"/>
              </a:rPr>
              <a:t>http://www.usatoday.com/news/nation/2003-07-13-911-families-cover-usat_x.htm</a:t>
            </a:r>
            <a:r>
              <a:rPr lang="en-US" sz="6000" b="1" dirty="0" smtClean="0"/>
              <a:t> </a:t>
            </a:r>
          </a:p>
          <a:p>
            <a:pPr lvl="1"/>
            <a:r>
              <a:rPr lang="en-US" sz="6000" b="1" dirty="0" smtClean="0"/>
              <a:t>Respect for territorial integrity </a:t>
            </a:r>
            <a:r>
              <a:rPr lang="en-US" sz="6000" b="1" dirty="0" smtClean="0">
                <a:hlinkClick r:id="rId3"/>
              </a:rPr>
              <a:t>http://www.npr.org/templates/story/story.php?storyId=87877844</a:t>
            </a:r>
            <a:r>
              <a:rPr lang="en-US" sz="6000" b="1" dirty="0" smtClean="0"/>
              <a:t> </a:t>
            </a:r>
          </a:p>
          <a:p>
            <a:r>
              <a:rPr lang="en-US" sz="6000" b="1" dirty="0" smtClean="0"/>
              <a:t>Courts umpire:  Supreme court settles disputes between State and Nat’l </a:t>
            </a:r>
            <a:r>
              <a:rPr lang="en-US" sz="6000" b="1" dirty="0" err="1" smtClean="0"/>
              <a:t>gov’t</a:t>
            </a:r>
            <a:r>
              <a:rPr lang="en-US" sz="6000" b="1" dirty="0" smtClean="0"/>
              <a:t>. </a:t>
            </a:r>
            <a:r>
              <a:rPr lang="en-US" sz="6000" b="1" dirty="0" smtClean="0">
                <a:hlinkClick r:id="rId4"/>
              </a:rPr>
              <a:t>http://www.foxnews.com/politics/2011/08/01/justice-department-sues-alabama-over-controversial-immigration-law/</a:t>
            </a:r>
            <a:r>
              <a:rPr lang="en-US" sz="6000" b="1" dirty="0" smtClean="0"/>
              <a:t> </a:t>
            </a:r>
          </a:p>
          <a:p>
            <a:r>
              <a:rPr lang="en-US" sz="6000" b="1" dirty="0" smtClean="0"/>
              <a:t>Interstate relations- Article IV</a:t>
            </a:r>
          </a:p>
          <a:p>
            <a:pPr lvl="1"/>
            <a:r>
              <a:rPr lang="en-US" sz="6000" b="1" dirty="0" smtClean="0"/>
              <a:t>Constitution requires each state to recognize the laws and legal proceedings of all other states. (In civil not criminal matters) Ex:  Driver’s License age-South Dakota 14 yrs, South Carolina 15 years, Alabama 16 years</a:t>
            </a:r>
          </a:p>
          <a:p>
            <a:pPr lvl="1"/>
            <a:r>
              <a:rPr lang="en-US" sz="6000" b="1" dirty="0" smtClean="0"/>
              <a:t>Treat citizens equally with its own citizens (full faith and credit)</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of Powers continued</a:t>
            </a:r>
            <a:endParaRPr lang="en-US" dirty="0"/>
          </a:p>
        </p:txBody>
      </p:sp>
      <p:sp>
        <p:nvSpPr>
          <p:cNvPr id="3" name="Content Placeholder 2"/>
          <p:cNvSpPr>
            <a:spLocks noGrp="1"/>
          </p:cNvSpPr>
          <p:nvPr>
            <p:ph idx="1"/>
          </p:nvPr>
        </p:nvSpPr>
        <p:spPr/>
        <p:txBody>
          <a:bodyPr/>
          <a:lstStyle/>
          <a:p>
            <a:r>
              <a:rPr lang="en-US" dirty="0" smtClean="0"/>
              <a:t>Know cases:  (National Govt. supremacy)</a:t>
            </a:r>
          </a:p>
          <a:p>
            <a:pPr lvl="1"/>
            <a:r>
              <a:rPr lang="en-US" dirty="0" smtClean="0"/>
              <a:t>McCulloch v. Maryland- Necessary/proper clause </a:t>
            </a:r>
          </a:p>
          <a:p>
            <a:pPr lvl="2"/>
            <a:r>
              <a:rPr lang="en-US" dirty="0" smtClean="0"/>
              <a:t>Yes, Congress has power to incorporate a bank</a:t>
            </a:r>
          </a:p>
          <a:p>
            <a:pPr lvl="2"/>
            <a:r>
              <a:rPr lang="en-US" dirty="0" smtClean="0"/>
              <a:t>No, the State may not tax an institution created by Congress (the bank)</a:t>
            </a:r>
          </a:p>
          <a:p>
            <a:pPr lvl="1"/>
            <a:r>
              <a:rPr lang="en-US" dirty="0" smtClean="0"/>
              <a:t>Gibbons v. Ogden- Interstate Commerce</a:t>
            </a:r>
          </a:p>
          <a:p>
            <a:pPr lvl="2"/>
            <a:r>
              <a:rPr lang="en-US" dirty="0" smtClean="0"/>
              <a:t>No, States may not regulate interstate commerce or grant exclusive rights to use state navigable waters</a:t>
            </a:r>
          </a:p>
          <a:p>
            <a:pPr lvl="2"/>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of Powers</a:t>
            </a:r>
            <a:endParaRPr lang="en-US" dirty="0"/>
          </a:p>
        </p:txBody>
      </p:sp>
      <p:sp>
        <p:nvSpPr>
          <p:cNvPr id="3" name="Content Placeholder 2"/>
          <p:cNvSpPr>
            <a:spLocks noGrp="1"/>
          </p:cNvSpPr>
          <p:nvPr>
            <p:ph idx="1"/>
          </p:nvPr>
        </p:nvSpPr>
        <p:spPr/>
        <p:txBody>
          <a:bodyPr/>
          <a:lstStyle/>
          <a:p>
            <a:r>
              <a:rPr lang="en-US" dirty="0" smtClean="0"/>
              <a:t>Dual Federalism</a:t>
            </a:r>
          </a:p>
          <a:p>
            <a:pPr lvl="1"/>
            <a:r>
              <a:rPr lang="en-US" dirty="0" smtClean="0"/>
              <a:t>Layer Cake</a:t>
            </a:r>
          </a:p>
          <a:p>
            <a:r>
              <a:rPr lang="en-US" dirty="0" smtClean="0"/>
              <a:t>Cooperative Federalism</a:t>
            </a:r>
          </a:p>
          <a:p>
            <a:pPr lvl="1"/>
            <a:r>
              <a:rPr lang="en-US" dirty="0" smtClean="0"/>
              <a:t>Marble Cake</a:t>
            </a:r>
          </a:p>
          <a:p>
            <a:r>
              <a:rPr lang="en-US" dirty="0" smtClean="0"/>
              <a:t>Picket-fence Federalism</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Arial Unicode MS" pitchFamily="34" charset="-128"/>
              </a:rPr>
              <a:t>Why Is Government Necessary?</a:t>
            </a:r>
            <a:endParaRPr lang="en-US" dirty="0"/>
          </a:p>
        </p:txBody>
      </p:sp>
      <p:sp>
        <p:nvSpPr>
          <p:cNvPr id="3" name="Content Placeholder 2"/>
          <p:cNvSpPr>
            <a:spLocks noGrp="1"/>
          </p:cNvSpPr>
          <p:nvPr>
            <p:ph idx="1"/>
          </p:nvPr>
        </p:nvSpPr>
        <p:spPr/>
        <p:txBody>
          <a:bodyPr>
            <a:normAutofit fontScale="85000" lnSpcReduction="20000"/>
          </a:bodyPr>
          <a:lstStyle/>
          <a:p>
            <a:r>
              <a:rPr lang="en-US" dirty="0"/>
              <a:t>3</a:t>
            </a:r>
            <a:r>
              <a:rPr lang="en-US" dirty="0" smtClean="0"/>
              <a:t> fundamental political values	</a:t>
            </a:r>
          </a:p>
          <a:p>
            <a:pPr marL="609600" indent="-609600">
              <a:lnSpc>
                <a:spcPct val="90000"/>
              </a:lnSpc>
              <a:buNone/>
            </a:pPr>
            <a:r>
              <a:rPr lang="en-US" sz="2800" b="1" dirty="0" smtClean="0">
                <a:latin typeface="Times New Roman" pitchFamily="18" charset="0"/>
              </a:rPr>
              <a:t>Order</a:t>
            </a:r>
            <a:endParaRPr lang="en-US" sz="2800" dirty="0" smtClean="0">
              <a:latin typeface="Times New Roman" pitchFamily="18" charset="0"/>
            </a:endParaRPr>
          </a:p>
          <a:p>
            <a:pPr marL="609600" indent="-609600">
              <a:lnSpc>
                <a:spcPct val="90000"/>
              </a:lnSpc>
              <a:buNone/>
            </a:pPr>
            <a:r>
              <a:rPr lang="en-US" dirty="0" smtClean="0">
                <a:latin typeface="Times New Roman" pitchFamily="18" charset="0"/>
              </a:rPr>
              <a:t>	Maintaining peace and </a:t>
            </a:r>
            <a:r>
              <a:rPr lang="en-US" u="sng" dirty="0" smtClean="0">
                <a:latin typeface="Times New Roman" pitchFamily="18" charset="0"/>
              </a:rPr>
              <a:t>security</a:t>
            </a:r>
            <a:r>
              <a:rPr lang="en-US" dirty="0" smtClean="0">
                <a:latin typeface="Times New Roman" pitchFamily="18" charset="0"/>
              </a:rPr>
              <a:t> by protecting members of society from violence and criminal activity is the oldest purpose of government. </a:t>
            </a:r>
          </a:p>
          <a:p>
            <a:pPr>
              <a:lnSpc>
                <a:spcPct val="90000"/>
              </a:lnSpc>
              <a:buNone/>
            </a:pPr>
            <a:r>
              <a:rPr lang="en-US" sz="2800" b="1" dirty="0" smtClean="0">
                <a:latin typeface="Times New Roman" pitchFamily="18" charset="0"/>
              </a:rPr>
              <a:t>Liberty</a:t>
            </a:r>
            <a:endParaRPr lang="en-US" sz="2800" dirty="0" smtClean="0">
              <a:latin typeface="Times New Roman" pitchFamily="18" charset="0"/>
            </a:endParaRPr>
          </a:p>
          <a:p>
            <a:pPr>
              <a:lnSpc>
                <a:spcPct val="90000"/>
              </a:lnSpc>
              <a:buNone/>
            </a:pPr>
            <a:r>
              <a:rPr lang="en-US" sz="2800" b="1" dirty="0" smtClean="0">
                <a:latin typeface="Times New Roman" pitchFamily="18" charset="0"/>
              </a:rPr>
              <a:t>	</a:t>
            </a:r>
            <a:r>
              <a:rPr lang="en-US" dirty="0" smtClean="0">
                <a:latin typeface="Times New Roman" pitchFamily="18" charset="0"/>
              </a:rPr>
              <a:t>The greatest </a:t>
            </a:r>
            <a:r>
              <a:rPr lang="en-US" u="sng" dirty="0" smtClean="0">
                <a:latin typeface="Times New Roman" pitchFamily="18" charset="0"/>
              </a:rPr>
              <a:t>freedom of individuals </a:t>
            </a:r>
            <a:r>
              <a:rPr lang="en-US" dirty="0" smtClean="0">
                <a:latin typeface="Times New Roman" pitchFamily="18" charset="0"/>
              </a:rPr>
              <a:t>that is consistent with the freedom of other individuals in the society; can be promoted by or invoked against government. (limit govt.)</a:t>
            </a:r>
          </a:p>
          <a:p>
            <a:pPr>
              <a:lnSpc>
                <a:spcPct val="90000"/>
              </a:lnSpc>
              <a:buNone/>
            </a:pPr>
            <a:r>
              <a:rPr lang="en-US" b="1" dirty="0" smtClean="0">
                <a:latin typeface="Times New Roman" pitchFamily="18" charset="0"/>
              </a:rPr>
              <a:t>Equality</a:t>
            </a:r>
          </a:p>
          <a:p>
            <a:pPr>
              <a:lnSpc>
                <a:spcPct val="90000"/>
              </a:lnSpc>
              <a:buNone/>
            </a:pPr>
            <a:r>
              <a:rPr lang="en-US" b="1" dirty="0">
                <a:latin typeface="Times New Roman" pitchFamily="18" charset="0"/>
              </a:rPr>
              <a:t>	</a:t>
            </a:r>
            <a:r>
              <a:rPr lang="en-US" dirty="0" smtClean="0">
                <a:latin typeface="Times New Roman" pitchFamily="18" charset="0"/>
              </a:rPr>
              <a:t>Idea that all are of equal worth</a:t>
            </a:r>
            <a:endParaRPr lang="en-US" b="1" dirty="0" smtClean="0">
              <a:latin typeface="Times New Roman" pitchFamily="18" charset="0"/>
            </a:endParaRPr>
          </a:p>
          <a:p>
            <a:pPr>
              <a:lnSpc>
                <a:spcPct val="90000"/>
              </a:lnSpc>
              <a:buNone/>
            </a:pPr>
            <a:r>
              <a:rPr lang="en-US" dirty="0">
                <a:latin typeface="Times New Roman" pitchFamily="18" charset="0"/>
              </a:rPr>
              <a:t>	</a:t>
            </a:r>
            <a:endParaRPr lang="en-US" dirty="0" smtClean="0">
              <a:latin typeface="Times New Roman" pitchFamily="18" charset="0"/>
            </a:endParaRPr>
          </a:p>
          <a:p>
            <a:pPr lvl="1"/>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to implement Federalism</a:t>
            </a:r>
            <a:endParaRPr lang="en-US" dirty="0"/>
          </a:p>
        </p:txBody>
      </p:sp>
      <p:sp>
        <p:nvSpPr>
          <p:cNvPr id="3" name="Content Placeholder 2"/>
          <p:cNvSpPr>
            <a:spLocks noGrp="1"/>
          </p:cNvSpPr>
          <p:nvPr>
            <p:ph idx="1"/>
          </p:nvPr>
        </p:nvSpPr>
        <p:spPr/>
        <p:txBody>
          <a:bodyPr/>
          <a:lstStyle/>
          <a:p>
            <a:r>
              <a:rPr lang="en-US" dirty="0" smtClean="0"/>
              <a:t>Categorical grants- Fed.-&gt;State, expenses targeted for specific programs (welfare, unemployment, </a:t>
            </a:r>
            <a:r>
              <a:rPr lang="en-US" dirty="0" err="1" smtClean="0"/>
              <a:t>medicaid</a:t>
            </a:r>
            <a:r>
              <a:rPr lang="en-US" dirty="0" smtClean="0"/>
              <a:t>)</a:t>
            </a:r>
          </a:p>
          <a:p>
            <a:r>
              <a:rPr lang="en-US" dirty="0" smtClean="0"/>
              <a:t>Block grants- Fed.-&gt;State for general functional areas (criminal justice, mental health programs)</a:t>
            </a:r>
          </a:p>
          <a:p>
            <a:r>
              <a:rPr lang="en-US" dirty="0" smtClean="0"/>
              <a:t>Federal mandates- Fed. Legislation that forces states to comply (Health care programs, voter registration)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FRQ</a:t>
            </a:r>
            <a:endParaRPr lang="en-US" dirty="0"/>
          </a:p>
        </p:txBody>
      </p:sp>
      <p:sp>
        <p:nvSpPr>
          <p:cNvPr id="3" name="Content Placeholder 2"/>
          <p:cNvSpPr>
            <a:spLocks noGrp="1"/>
          </p:cNvSpPr>
          <p:nvPr>
            <p:ph idx="1"/>
          </p:nvPr>
        </p:nvSpPr>
        <p:spPr/>
        <p:txBody>
          <a:bodyPr/>
          <a:lstStyle/>
          <a:p>
            <a:r>
              <a:rPr lang="en-US" dirty="0" smtClean="0"/>
              <a:t>For two of the following: (p 97-99)</a:t>
            </a:r>
          </a:p>
          <a:p>
            <a:pPr lvl="1"/>
            <a:r>
              <a:rPr lang="en-US" dirty="0"/>
              <a:t>a</a:t>
            </a:r>
            <a:r>
              <a:rPr lang="en-US" dirty="0" smtClean="0"/>
              <a:t>.  Identify the term</a:t>
            </a:r>
          </a:p>
          <a:p>
            <a:pPr lvl="1"/>
            <a:r>
              <a:rPr lang="en-US" dirty="0" smtClean="0"/>
              <a:t>b.  Give a specific example</a:t>
            </a:r>
          </a:p>
          <a:p>
            <a:pPr lvl="1"/>
            <a:r>
              <a:rPr lang="en-US" dirty="0"/>
              <a:t>c</a:t>
            </a:r>
            <a:r>
              <a:rPr lang="en-US" dirty="0" smtClean="0"/>
              <a:t>.  Explain how it affects Policy-making with the states</a:t>
            </a:r>
          </a:p>
          <a:p>
            <a:pPr lvl="3"/>
            <a:r>
              <a:rPr lang="en-US" dirty="0" smtClean="0"/>
              <a:t>Categorical Grants</a:t>
            </a:r>
          </a:p>
          <a:p>
            <a:pPr lvl="3"/>
            <a:r>
              <a:rPr lang="en-US" dirty="0" smtClean="0"/>
              <a:t>Block Grants</a:t>
            </a:r>
          </a:p>
          <a:p>
            <a:pPr lvl="3"/>
            <a:r>
              <a:rPr lang="en-US" dirty="0" smtClean="0"/>
              <a:t>Mandates</a:t>
            </a:r>
          </a:p>
          <a:p>
            <a:pPr lvl="3"/>
            <a:endParaRPr lang="en-US" dirty="0"/>
          </a:p>
        </p:txBody>
      </p:sp>
    </p:spTree>
    <p:extLst>
      <p:ext uri="{BB962C8B-B14F-4D97-AF65-F5344CB8AC3E}">
        <p14:creationId xmlns:p14="http://schemas.microsoft.com/office/powerpoint/2010/main" val="1810215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FRQ</a:t>
            </a:r>
            <a:endParaRPr lang="en-US" dirty="0"/>
          </a:p>
        </p:txBody>
      </p:sp>
      <p:sp>
        <p:nvSpPr>
          <p:cNvPr id="3" name="Content Placeholder 2"/>
          <p:cNvSpPr>
            <a:spLocks noGrp="1"/>
          </p:cNvSpPr>
          <p:nvPr>
            <p:ph idx="1"/>
          </p:nvPr>
        </p:nvSpPr>
        <p:spPr>
          <a:xfrm>
            <a:off x="1435608" y="1143000"/>
            <a:ext cx="7498080" cy="5638800"/>
          </a:xfrm>
        </p:spPr>
        <p:txBody>
          <a:bodyPr>
            <a:normAutofit lnSpcReduction="10000"/>
          </a:bodyPr>
          <a:lstStyle/>
          <a:p>
            <a:r>
              <a:rPr lang="en-US" dirty="0" smtClean="0"/>
              <a:t>Dual federalism and cooperative federalism are two different models of federalism</a:t>
            </a:r>
          </a:p>
          <a:p>
            <a:pPr lvl="1"/>
            <a:r>
              <a:rPr lang="en-US" dirty="0" smtClean="0"/>
              <a:t>a.  Describe both of these models</a:t>
            </a:r>
          </a:p>
          <a:p>
            <a:pPr lvl="1"/>
            <a:r>
              <a:rPr lang="en-US" dirty="0" smtClean="0"/>
              <a:t>b.  Which of these characterizes today’s system?  Explain how and why </a:t>
            </a:r>
            <a:r>
              <a:rPr lang="en-US" dirty="0"/>
              <a:t>f</a:t>
            </a:r>
            <a:r>
              <a:rPr lang="en-US" dirty="0" smtClean="0"/>
              <a:t>ederalism has changed from one to the other</a:t>
            </a:r>
          </a:p>
          <a:p>
            <a:pPr lvl="1"/>
            <a:r>
              <a:rPr lang="en-US" dirty="0" smtClean="0"/>
              <a:t>c.  Describe ONE of the following and explain how it is an example of dual OR cooperative federalism</a:t>
            </a:r>
          </a:p>
          <a:p>
            <a:pPr lvl="3"/>
            <a:r>
              <a:rPr lang="en-US" dirty="0" err="1" smtClean="0"/>
              <a:t>Plessy</a:t>
            </a:r>
            <a:r>
              <a:rPr lang="en-US" dirty="0" smtClean="0"/>
              <a:t> v. Ferguson decision p. 153</a:t>
            </a:r>
          </a:p>
          <a:p>
            <a:pPr lvl="3"/>
            <a:r>
              <a:rPr lang="en-US" dirty="0" smtClean="0"/>
              <a:t>Medicaid  p.99</a:t>
            </a:r>
          </a:p>
          <a:p>
            <a:pPr lvl="3"/>
            <a:r>
              <a:rPr lang="en-US" dirty="0" smtClean="0"/>
              <a:t>Grants-in-aid  p. 97-98</a:t>
            </a:r>
            <a:endParaRPr lang="en-US" dirty="0"/>
          </a:p>
        </p:txBody>
      </p:sp>
    </p:spTree>
    <p:extLst>
      <p:ext uri="{BB962C8B-B14F-4D97-AF65-F5344CB8AC3E}">
        <p14:creationId xmlns:p14="http://schemas.microsoft.com/office/powerpoint/2010/main" val="38920195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52400"/>
            <a:ext cx="6172200" cy="7272570"/>
          </a:xfrm>
        </p:spPr>
      </p:pic>
    </p:spTree>
    <p:extLst>
      <p:ext uri="{BB962C8B-B14F-4D97-AF65-F5344CB8AC3E}">
        <p14:creationId xmlns:p14="http://schemas.microsoft.com/office/powerpoint/2010/main" val="469757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latin typeface="Times New Roman" pitchFamily="18" charset="0"/>
              </a:rPr>
              <a:t>Must have Authority and Legitimacy</a:t>
            </a:r>
            <a:endParaRPr lang="en-US" dirty="0"/>
          </a:p>
        </p:txBody>
      </p:sp>
      <p:sp>
        <p:nvSpPr>
          <p:cNvPr id="3" name="Content Placeholder 2"/>
          <p:cNvSpPr>
            <a:spLocks noGrp="1"/>
          </p:cNvSpPr>
          <p:nvPr>
            <p:ph idx="1"/>
          </p:nvPr>
        </p:nvSpPr>
        <p:spPr>
          <a:xfrm>
            <a:off x="1295400" y="1447800"/>
            <a:ext cx="7638288" cy="4953000"/>
          </a:xfrm>
        </p:spPr>
        <p:txBody>
          <a:bodyPr>
            <a:normAutofit fontScale="92500" lnSpcReduction="10000"/>
          </a:bodyPr>
          <a:lstStyle/>
          <a:p>
            <a:pPr marL="609600" indent="-609600">
              <a:lnSpc>
                <a:spcPct val="90000"/>
              </a:lnSpc>
              <a:buNone/>
            </a:pPr>
            <a:r>
              <a:rPr lang="en-US" sz="2800" b="1" dirty="0" smtClean="0">
                <a:latin typeface="Times New Roman" pitchFamily="18" charset="0"/>
              </a:rPr>
              <a:t>	</a:t>
            </a:r>
            <a:r>
              <a:rPr lang="en-US" i="1" dirty="0" smtClean="0">
                <a:latin typeface="Times New Roman" pitchFamily="18" charset="0"/>
              </a:rPr>
              <a:t>authority:</a:t>
            </a:r>
            <a:r>
              <a:rPr lang="en-US" dirty="0" smtClean="0">
                <a:latin typeface="Times New Roman" pitchFamily="18" charset="0"/>
              </a:rPr>
              <a:t> the right and power of a government or other entity to enforce its decisions and compel obedience. (right to enforce compliance)</a:t>
            </a:r>
          </a:p>
          <a:p>
            <a:pPr marL="609600" indent="-609600">
              <a:lnSpc>
                <a:spcPct val="90000"/>
              </a:lnSpc>
              <a:buNone/>
            </a:pPr>
            <a:endParaRPr lang="en-US" dirty="0" smtClean="0">
              <a:latin typeface="Times New Roman" pitchFamily="18" charset="0"/>
            </a:endParaRPr>
          </a:p>
          <a:p>
            <a:pPr marL="609600" indent="-609600">
              <a:lnSpc>
                <a:spcPct val="90000"/>
              </a:lnSpc>
              <a:buNone/>
            </a:pPr>
            <a:r>
              <a:rPr lang="en-US" dirty="0" smtClean="0">
                <a:latin typeface="Times New Roman" pitchFamily="18" charset="0"/>
              </a:rPr>
              <a:t>	</a:t>
            </a:r>
            <a:r>
              <a:rPr lang="en-US" i="1" dirty="0" smtClean="0">
                <a:latin typeface="Times New Roman" pitchFamily="18" charset="0"/>
              </a:rPr>
              <a:t>legitimacy</a:t>
            </a:r>
            <a:r>
              <a:rPr lang="en-US" dirty="0" smtClean="0">
                <a:latin typeface="Times New Roman" pitchFamily="18" charset="0"/>
              </a:rPr>
              <a:t> is popular acceptance of the right and power of a government or other entity to exercise authority. (appropriate use of power -&gt; compliance)</a:t>
            </a:r>
          </a:p>
          <a:p>
            <a:pPr marL="609600" indent="-609600">
              <a:lnSpc>
                <a:spcPct val="90000"/>
              </a:lnSpc>
              <a:buNone/>
            </a:pPr>
            <a:endParaRPr lang="en-US" dirty="0" smtClean="0">
              <a:latin typeface="Times New Roman" pitchFamily="18" charset="0"/>
            </a:endParaRPr>
          </a:p>
          <a:p>
            <a:pPr>
              <a:buNone/>
            </a:pPr>
            <a:r>
              <a:rPr lang="en-US" dirty="0" smtClean="0"/>
              <a:t>	  </a:t>
            </a:r>
            <a:r>
              <a:rPr lang="en-US" i="1" dirty="0" smtClean="0">
                <a:latin typeface="Times New Roman" pitchFamily="18" charset="0"/>
                <a:cs typeface="Times New Roman" pitchFamily="18" charset="0"/>
              </a:rPr>
              <a:t>power</a:t>
            </a:r>
            <a:r>
              <a:rPr lang="en-US" dirty="0" smtClean="0">
                <a:latin typeface="Times New Roman" pitchFamily="18" charset="0"/>
                <a:cs typeface="Times New Roman" pitchFamily="18" charset="0"/>
              </a:rPr>
              <a:t>- ability to cause others to comply (conform) by force? by legitimacy?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994329" y="-770925"/>
            <a:ext cx="5715002" cy="8323652"/>
          </a:xfrm>
        </p:spPr>
      </p:pic>
    </p:spTree>
    <p:extLst>
      <p:ext uri="{BB962C8B-B14F-4D97-AF65-F5344CB8AC3E}">
        <p14:creationId xmlns:p14="http://schemas.microsoft.com/office/powerpoint/2010/main" val="427532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Governs?</a:t>
            </a:r>
            <a:endParaRPr lang="en-US" dirty="0"/>
          </a:p>
        </p:txBody>
      </p:sp>
      <p:sp>
        <p:nvSpPr>
          <p:cNvPr id="3" name="Content Placeholder 2"/>
          <p:cNvSpPr>
            <a:spLocks noGrp="1"/>
          </p:cNvSpPr>
          <p:nvPr>
            <p:ph idx="1"/>
          </p:nvPr>
        </p:nvSpPr>
        <p:spPr/>
        <p:txBody>
          <a:bodyPr/>
          <a:lstStyle/>
          <a:p>
            <a:r>
              <a:rPr lang="en-US" dirty="0" smtClean="0"/>
              <a:t>Types</a:t>
            </a:r>
          </a:p>
          <a:p>
            <a:pPr lvl="1"/>
            <a:r>
              <a:rPr lang="en-US" dirty="0" smtClean="0"/>
              <a:t>Totalitarian</a:t>
            </a:r>
          </a:p>
          <a:p>
            <a:pPr lvl="1"/>
            <a:r>
              <a:rPr lang="en-US" dirty="0" smtClean="0"/>
              <a:t>Authoritarian</a:t>
            </a:r>
          </a:p>
          <a:p>
            <a:pPr lvl="1"/>
            <a:r>
              <a:rPr lang="en-US" dirty="0" smtClean="0"/>
              <a:t>Aristocracy</a:t>
            </a:r>
          </a:p>
          <a:p>
            <a:pPr lvl="1"/>
            <a:r>
              <a:rPr lang="en-US" dirty="0" smtClean="0"/>
              <a:t>Democracy</a:t>
            </a:r>
          </a:p>
          <a:p>
            <a:pPr lvl="2"/>
            <a:r>
              <a:rPr lang="en-US" dirty="0" smtClean="0"/>
              <a:t>Direct- </a:t>
            </a:r>
            <a:r>
              <a:rPr lang="en-US" dirty="0" smtClean="0">
                <a:latin typeface="Times New Roman" pitchFamily="18" charset="0"/>
              </a:rPr>
              <a:t>Political decisions are made by the people directly, rather than by their elected representatives</a:t>
            </a:r>
          </a:p>
          <a:p>
            <a:pPr lvl="3"/>
            <a:r>
              <a:rPr lang="en-US" dirty="0" smtClean="0"/>
              <a:t>Direct </a:t>
            </a:r>
            <a:r>
              <a:rPr lang="en-US" dirty="0" err="1" smtClean="0"/>
              <a:t>Democ</a:t>
            </a:r>
            <a:r>
              <a:rPr lang="en-US" dirty="0" smtClean="0"/>
              <a:t>. today- initiative, referendum, recall</a:t>
            </a:r>
          </a:p>
          <a:p>
            <a:pPr lvl="3"/>
            <a:r>
              <a:rPr lang="en-US" dirty="0" smtClean="0"/>
              <a:t>Danger?  mob rule and what about minorities?</a:t>
            </a:r>
          </a:p>
          <a:p>
            <a:pPr lvl="2"/>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Democratic Republic</a:t>
            </a:r>
          </a:p>
          <a:p>
            <a:pPr lvl="1"/>
            <a:r>
              <a:rPr lang="en-US" i="1" dirty="0" smtClean="0">
                <a:latin typeface="Times New Roman" pitchFamily="18" charset="0"/>
              </a:rPr>
              <a:t>	Democratic republic</a:t>
            </a:r>
            <a:r>
              <a:rPr lang="en-US" dirty="0" smtClean="0">
                <a:latin typeface="Times New Roman" pitchFamily="18" charset="0"/>
              </a:rPr>
              <a:t> and </a:t>
            </a:r>
            <a:r>
              <a:rPr lang="en-US" i="1" dirty="0" smtClean="0">
                <a:latin typeface="Times New Roman" pitchFamily="18" charset="0"/>
              </a:rPr>
              <a:t>representative democracy</a:t>
            </a:r>
            <a:r>
              <a:rPr lang="en-US" dirty="0" smtClean="0">
                <a:latin typeface="Times New Roman" pitchFamily="18" charset="0"/>
              </a:rPr>
              <a:t> really mean the same thing—government based on elected representatives </a:t>
            </a:r>
          </a:p>
          <a:p>
            <a:pPr lvl="2"/>
            <a:r>
              <a:rPr lang="en-US" dirty="0" smtClean="0">
                <a:latin typeface="Times New Roman" pitchFamily="18" charset="0"/>
              </a:rPr>
              <a:t>Democratic Republic- based on popular sovereignty (will of the people)</a:t>
            </a:r>
          </a:p>
          <a:p>
            <a:pPr lvl="2"/>
            <a:r>
              <a:rPr lang="en-US" dirty="0" smtClean="0">
                <a:latin typeface="Times New Roman" pitchFamily="18" charset="0"/>
              </a:rPr>
              <a:t>Representative Democracy- elected by the people</a:t>
            </a:r>
          </a:p>
          <a:p>
            <a:pPr marL="990600" lvl="1" indent="-533400"/>
            <a:r>
              <a:rPr lang="en-US" dirty="0" smtClean="0">
                <a:latin typeface="Times New Roman" pitchFamily="18" charset="0"/>
              </a:rPr>
              <a:t>Principles of  Democratic Government </a:t>
            </a:r>
          </a:p>
          <a:p>
            <a:pPr marL="1371600" lvl="2" indent="-457200"/>
            <a:r>
              <a:rPr lang="en-US" sz="2800" i="1" dirty="0" smtClean="0">
                <a:latin typeface="Times New Roman" pitchFamily="18" charset="0"/>
              </a:rPr>
              <a:t>universal suffrage</a:t>
            </a:r>
            <a:endParaRPr lang="en-US" sz="2800" dirty="0" smtClean="0">
              <a:latin typeface="Times New Roman" pitchFamily="18" charset="0"/>
            </a:endParaRPr>
          </a:p>
          <a:p>
            <a:pPr marL="1371600" lvl="2" indent="-457200"/>
            <a:r>
              <a:rPr lang="en-US" sz="2800" i="1" dirty="0" smtClean="0">
                <a:latin typeface="Times New Roman" pitchFamily="18" charset="0"/>
              </a:rPr>
              <a:t>majority rule</a:t>
            </a:r>
            <a:endParaRPr lang="en-US" sz="2800" dirty="0" smtClean="0">
              <a:latin typeface="Times New Roman" pitchFamily="18" charset="0"/>
            </a:endParaRPr>
          </a:p>
          <a:p>
            <a:pPr marL="990600" lvl="1" indent="-533400"/>
            <a:r>
              <a:rPr lang="en-US" dirty="0" smtClean="0">
                <a:latin typeface="Times New Roman" pitchFamily="18" charset="0"/>
              </a:rPr>
              <a:t>Constitutional Democracy. </a:t>
            </a:r>
          </a:p>
          <a:p>
            <a:pPr marL="1371600" lvl="2" indent="-457200"/>
            <a:r>
              <a:rPr lang="en-US" sz="2800" i="1" dirty="0" smtClean="0">
                <a:latin typeface="Times New Roman" pitchFamily="18" charset="0"/>
              </a:rPr>
              <a:t>limited government</a:t>
            </a:r>
            <a:endParaRPr lang="en-US" sz="2800" dirty="0" smtClean="0">
              <a:latin typeface="Times New Roman" pitchFamily="18" charset="0"/>
            </a:endParaRPr>
          </a:p>
          <a:p>
            <a:pPr lvl="2"/>
            <a:endParaRPr lang="en-US" dirty="0" smtClean="0">
              <a:latin typeface="Times New Roman" pitchFamily="18" charset="0"/>
            </a:endParaRPr>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Kind of </a:t>
            </a:r>
            <a:r>
              <a:rPr lang="en-US" dirty="0" err="1" smtClean="0"/>
              <a:t>Democ</a:t>
            </a:r>
            <a:r>
              <a:rPr lang="en-US" dirty="0" smtClean="0"/>
              <a:t>. Do We Have?</a:t>
            </a:r>
            <a:endParaRPr lang="en-US" dirty="0"/>
          </a:p>
        </p:txBody>
      </p:sp>
      <p:sp>
        <p:nvSpPr>
          <p:cNvPr id="3" name="Content Placeholder 2"/>
          <p:cNvSpPr>
            <a:spLocks noGrp="1"/>
          </p:cNvSpPr>
          <p:nvPr>
            <p:ph idx="1"/>
          </p:nvPr>
        </p:nvSpPr>
        <p:spPr/>
        <p:txBody>
          <a:bodyPr/>
          <a:lstStyle/>
          <a:p>
            <a:r>
              <a:rPr lang="en-US" dirty="0" err="1" smtClean="0"/>
              <a:t>Majoritarianism</a:t>
            </a:r>
            <a:r>
              <a:rPr lang="en-US" dirty="0" smtClean="0"/>
              <a:t>- Majority rules</a:t>
            </a:r>
          </a:p>
          <a:p>
            <a:r>
              <a:rPr lang="en-US" dirty="0" smtClean="0"/>
              <a:t>Elite theory- Privileged minority rule</a:t>
            </a:r>
          </a:p>
          <a:p>
            <a:r>
              <a:rPr lang="en-US" dirty="0" smtClean="0"/>
              <a:t>Pluralism- </a:t>
            </a:r>
            <a:r>
              <a:rPr lang="en-US" dirty="0" err="1" smtClean="0"/>
              <a:t>indiv</a:t>
            </a:r>
            <a:r>
              <a:rPr lang="en-US" dirty="0" smtClean="0"/>
              <a:t>. interests will be protected by groups that represent them</a:t>
            </a:r>
          </a:p>
          <a:p>
            <a:pPr lvl="1"/>
            <a:r>
              <a:rPr lang="en-US" dirty="0" smtClean="0"/>
              <a:t>Interest group-&gt;conflict-&gt;compromise</a:t>
            </a:r>
          </a:p>
          <a:p>
            <a:pPr lvl="1">
              <a:buNone/>
            </a:pPr>
            <a:endParaRPr lang="en-US" dirty="0" smtClean="0"/>
          </a:p>
          <a:p>
            <a:pPr lvl="1">
              <a:buNone/>
            </a:pPr>
            <a:endParaRPr lang="en-US" dirty="0" smtClean="0"/>
          </a:p>
          <a:p>
            <a:pPr lvl="1">
              <a:buNone/>
            </a:pPr>
            <a:r>
              <a:rPr lang="en-US" dirty="0" smtClean="0"/>
              <a:t>Do we need all three?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Values</a:t>
            </a:r>
            <a:endParaRPr lang="en-US" dirty="0"/>
          </a:p>
        </p:txBody>
      </p:sp>
      <p:sp>
        <p:nvSpPr>
          <p:cNvPr id="3" name="Content Placeholder 2"/>
          <p:cNvSpPr>
            <a:spLocks noGrp="1"/>
          </p:cNvSpPr>
          <p:nvPr>
            <p:ph idx="1"/>
          </p:nvPr>
        </p:nvSpPr>
        <p:spPr/>
        <p:txBody>
          <a:bodyPr/>
          <a:lstStyle/>
          <a:p>
            <a:r>
              <a:rPr lang="en-US" dirty="0" smtClean="0"/>
              <a:t>Political culture- set of ideas/values about govt. and politics</a:t>
            </a:r>
          </a:p>
          <a:p>
            <a:r>
              <a:rPr lang="en-US" dirty="0" smtClean="0"/>
              <a:t>Political socialization- beliefs passed/transmitted to children and others (family, educ.)</a:t>
            </a:r>
          </a:p>
          <a:p>
            <a:r>
              <a:rPr lang="en-US" dirty="0" smtClean="0"/>
              <a:t>Values ?</a:t>
            </a:r>
          </a:p>
          <a:p>
            <a:pPr lvl="1"/>
            <a:r>
              <a:rPr lang="en-US" dirty="0" smtClean="0"/>
              <a:t>Liberty v. order</a:t>
            </a:r>
          </a:p>
          <a:p>
            <a:pPr lvl="1"/>
            <a:r>
              <a:rPr lang="en-US" dirty="0" smtClean="0"/>
              <a:t>Equality v. liberty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3642</TotalTime>
  <Words>1210</Words>
  <Application>Microsoft Office PowerPoint</Application>
  <PresentationFormat>On-screen Show (4:3)</PresentationFormat>
  <Paragraphs>178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Solstice</vt:lpstr>
      <vt:lpstr>Constitutional Underpinnings CR-1</vt:lpstr>
      <vt:lpstr>Ch. 1 The Democratic Republic </vt:lpstr>
      <vt:lpstr>Why Is Government Necessary?</vt:lpstr>
      <vt:lpstr>Must have Authority and Legitimacy</vt:lpstr>
      <vt:lpstr>PowerPoint Presentation</vt:lpstr>
      <vt:lpstr>Who Governs?</vt:lpstr>
      <vt:lpstr>Continued</vt:lpstr>
      <vt:lpstr>What Kind of Democ. Do We Have?</vt:lpstr>
      <vt:lpstr>Fundamental Values</vt:lpstr>
      <vt:lpstr>Political Ideologies- page 17 (Many value moderation)</vt:lpstr>
      <vt:lpstr>4-Cornered Ideological Grid- p. 18 (Many things divide the electorate)</vt:lpstr>
      <vt:lpstr>FRQ Practice Question</vt:lpstr>
      <vt:lpstr>Ch. 2 The Constitution</vt:lpstr>
      <vt:lpstr>Confederal Govt. Structure p. 37</vt:lpstr>
      <vt:lpstr>WTP, Lesson 10,  Art. of Conf. Weaknesses and Solutions</vt:lpstr>
      <vt:lpstr>Framing the Constitution</vt:lpstr>
      <vt:lpstr>Constitutional Convention</vt:lpstr>
      <vt:lpstr>Ratification page 48 Chart</vt:lpstr>
      <vt:lpstr>Federalist v.  Antifederalist WTP Lesson 16-17 Identify Positions</vt:lpstr>
      <vt:lpstr>Woll Reading</vt:lpstr>
      <vt:lpstr>Federalist #51 (Woll)</vt:lpstr>
      <vt:lpstr>Federalist #10</vt:lpstr>
      <vt:lpstr>Federalist #39  Woll p. 68-69</vt:lpstr>
      <vt:lpstr>Chapter 3, Federalism</vt:lpstr>
      <vt:lpstr>Federalism</vt:lpstr>
      <vt:lpstr>Federalism</vt:lpstr>
      <vt:lpstr>Division of Powers (Handout)</vt:lpstr>
      <vt:lpstr>Division of Powers continued</vt:lpstr>
      <vt:lpstr>Division of Powers</vt:lpstr>
      <vt:lpstr>Methods to implement Federalism</vt:lpstr>
      <vt:lpstr>FRQ</vt:lpstr>
      <vt:lpstr>FRQ</vt:lpstr>
      <vt:lpstr>PowerPoint Presentation</vt:lpstr>
    </vt:vector>
  </TitlesOfParts>
  <Company>ASFA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Constitutional Underpinnings CR-1</dc:title>
  <dc:creator>cwalden</dc:creator>
  <cp:lastModifiedBy>Catherine Walden</cp:lastModifiedBy>
  <cp:revision>58</cp:revision>
  <dcterms:created xsi:type="dcterms:W3CDTF">2011-01-07T15:07:30Z</dcterms:created>
  <dcterms:modified xsi:type="dcterms:W3CDTF">2015-01-20T16:19:41Z</dcterms:modified>
</cp:coreProperties>
</file>